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3" r:id="rId16"/>
    <p:sldId id="272" r:id="rId17"/>
    <p:sldId id="270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7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embeddedFontLst>
    <p:embeddedFont>
      <p:font typeface="a고딕12" panose="02020600000000000000" pitchFamily="18" charset="-127"/>
      <p:regular r:id="rId49"/>
    </p:embeddedFont>
    <p:embeddedFont>
      <p:font typeface="a고딕13" panose="02020600000000000000" pitchFamily="18" charset="-127"/>
      <p:regular r:id="rId50"/>
    </p:embeddedFont>
    <p:embeddedFont>
      <p:font typeface="a고딕14" panose="02020600000000000000" pitchFamily="18" charset="-127"/>
      <p:regular r:id="rId51"/>
    </p:embeddedFont>
    <p:embeddedFont>
      <p:font typeface="a고딕15" panose="02020600000000000000" pitchFamily="18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Aharoni" panose="02010803020104030203" pitchFamily="2" charset="-79"/>
      <p:bold r:id="rId55"/>
    </p:embeddedFont>
    <p:embeddedFont>
      <p:font typeface="Cambria Math" panose="02040503050406030204" pitchFamily="18" charset="0"/>
      <p:regular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7" autoAdjust="0"/>
    <p:restoredTop sz="88652" autoAdjust="0"/>
  </p:normalViewPr>
  <p:slideViewPr>
    <p:cSldViewPr snapToGrid="0">
      <p:cViewPr varScale="1">
        <p:scale>
          <a:sx n="60" d="100"/>
          <a:sy n="60" d="100"/>
        </p:scale>
        <p:origin x="7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95988-3CB4-4960-B7BF-69CA0459989C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505A0-1673-4F40-9FCB-A612586FA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78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</a:t>
            </a:r>
            <a:r>
              <a:rPr lang="en-US" altLang="ko-KR" dirty="0"/>
              <a:t>2</a:t>
            </a:r>
            <a:r>
              <a:rPr lang="ko-KR" altLang="en-US" dirty="0"/>
              <a:t>층 </a:t>
            </a:r>
            <a:r>
              <a:rPr lang="ko-KR" altLang="en-US" dirty="0" err="1"/>
              <a:t>피드</a:t>
            </a:r>
            <a:r>
              <a:rPr lang="ko-KR" altLang="en-US" dirty="0"/>
              <a:t> 포워드 신경망 모델이 어떻게 동작하는지 봤고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ko-KR" altLang="en-US" dirty="0" err="1"/>
              <a:t>파이썬으로</a:t>
            </a:r>
            <a:r>
              <a:rPr lang="ko-KR" altLang="en-US" dirty="0"/>
              <a:t> 구현하여 동작을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413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493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35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39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64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272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81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038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570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3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</a:t>
            </a:r>
            <a:r>
              <a:rPr lang="en-US" altLang="ko-KR" dirty="0"/>
              <a:t>2</a:t>
            </a:r>
            <a:r>
              <a:rPr lang="ko-KR" altLang="en-US" dirty="0"/>
              <a:t>층 </a:t>
            </a:r>
            <a:r>
              <a:rPr lang="ko-KR" altLang="en-US" dirty="0" err="1"/>
              <a:t>피드</a:t>
            </a:r>
            <a:r>
              <a:rPr lang="ko-KR" altLang="en-US" dirty="0"/>
              <a:t> 포워드 신경망 모델이 어떻게 동작하는지 봤고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ko-KR" altLang="en-US" dirty="0" err="1"/>
              <a:t>파이썬으로</a:t>
            </a:r>
            <a:r>
              <a:rPr lang="ko-KR" altLang="en-US" dirty="0"/>
              <a:t> 구현하여 동작을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27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47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63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34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841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013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33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486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</a:t>
            </a:r>
            <a:r>
              <a:rPr lang="en-US" altLang="ko-KR" dirty="0"/>
              <a:t>2</a:t>
            </a:r>
            <a:r>
              <a:rPr lang="ko-KR" altLang="en-US" dirty="0"/>
              <a:t>층 </a:t>
            </a:r>
            <a:r>
              <a:rPr lang="ko-KR" altLang="en-US" dirty="0" err="1"/>
              <a:t>피드</a:t>
            </a:r>
            <a:r>
              <a:rPr lang="ko-KR" altLang="en-US" dirty="0"/>
              <a:t> 포워드 신경망 모델이 어떻게 동작하는지 봤고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ko-KR" altLang="en-US" dirty="0" err="1"/>
              <a:t>파이썬으로</a:t>
            </a:r>
            <a:r>
              <a:rPr lang="ko-KR" altLang="en-US" dirty="0"/>
              <a:t> 구현하여 동작을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</a:t>
            </a:r>
            <a:r>
              <a:rPr lang="en-US" altLang="ko-KR" dirty="0"/>
              <a:t>2</a:t>
            </a:r>
            <a:r>
              <a:rPr lang="ko-KR" altLang="en-US" dirty="0"/>
              <a:t>층 </a:t>
            </a:r>
            <a:r>
              <a:rPr lang="ko-KR" altLang="en-US" dirty="0" err="1"/>
              <a:t>피드</a:t>
            </a:r>
            <a:r>
              <a:rPr lang="ko-KR" altLang="en-US" dirty="0"/>
              <a:t> 포워드 신경망 모델이 어떻게 동작하는지 봤고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ko-KR" altLang="en-US" dirty="0" err="1"/>
              <a:t>파이썬으로</a:t>
            </a:r>
            <a:r>
              <a:rPr lang="ko-KR" altLang="en-US" dirty="0"/>
              <a:t> 구현하여 동작을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24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21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12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99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0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84305-5CEC-4C57-BC22-D06B6A2FD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E5B393-F519-44F0-ABFD-352C82AB0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A0BCB2-0CD4-4A40-A237-9CB782A6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5B66-2E00-479C-BD3B-95D77DF10123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2EC36F-D4E9-4EAE-AAED-863AF910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92140-3B4A-4034-88FE-0414816D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1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DA21A-1329-447D-9C6C-987F5445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3705D3-2AF8-44C7-95FD-18959E939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51DB8-F4CA-493E-B77D-995D7D0D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2DB49-192A-4C30-862D-1BCE13560529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EA117-7FCA-4472-A627-374C96F4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9DEDE-E556-4589-8D67-6B2B5EAC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CE54F1-FA4B-47EF-A82F-868487EE3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B4D8AE-3501-40EA-80CD-01D1D8284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278A6A-8483-49E4-A6AD-C4C0FBFA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E8B-8BA6-420F-AC8E-80C68EBDB52A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CA836-F3E4-4FBC-9DAA-2240BABB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D63EA7-D16D-4204-8F48-E09395B8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84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094C9-0058-4970-9E07-2868BF8E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19898-E7D5-43F7-897F-FC6049652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13587-971A-4FE7-81A3-F8F65E73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40EF2-50F0-4238-8899-8DF4B19544F9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D793B1-AA29-4131-82D6-A28F0A832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9289B-011E-48FD-AF8F-38612298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2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0E992-A02F-4E1D-8C83-F3F2CF00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4F79B-4152-4081-9F9A-81B531C37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A9733-417D-48A0-A981-AF76514F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2A5-11CD-4370-875E-ECDD3C9FD10E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720A6-F057-4B87-B40E-BFCA11082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F1682-2FCE-4F89-92C5-E5AA6F2A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02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3A1AB-EE26-495C-AA2A-2E7D865B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C8ACD-6CF7-496E-A79C-DF135C01A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F28A16-7FB7-45C2-93B0-F182EA682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39356D-F00E-4995-ADB6-D54E9BB3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BF8-6CD7-4455-9987-BB28D787F2E9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E6A2A4-6FB7-44A0-8AAA-11634179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47D970-3295-4851-BAC3-4D92D6D4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BA8D-8BA7-49AB-89CB-8F331E2E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D79726-B3FE-4B99-9CF8-C6A89C99F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11EADF-F365-4BF2-BED8-C616100EB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8D4DC7-05B0-4307-AFED-FC20C8A14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50DFB6-C775-4AF6-97C4-3EB61A0469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3D35DA-8BCE-4D83-A7FE-5E4BB84D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9A5BE-1EC8-4784-B501-F43FAB788CA7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C8E035-7F28-4AB4-A5E9-B8D20446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BE9447-47E0-47BF-8281-C135D65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84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17B81-B2CE-4AF2-9F0F-FE482AB3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882806-F4EF-454C-A18E-F44B7FBB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014B-A7F1-4088-9030-70B8116D2C31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D66279-4A2E-4974-A73A-75A7684B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0F383D-043C-48D0-8F55-4DB23026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27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7259F8-3B03-493F-A5F0-326D853F2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18B9-8628-4FA4-80F9-110D8160BE45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1745A2-2180-4B6A-8388-05EAB631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660506-8D43-4738-A7A2-277BEFD4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5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488C1-BB3B-4CA3-8A2D-E9CC5847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BD70C-91E0-49AB-AFD2-1FF006FCF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EEC32A-D1D1-45F6-BD94-05DB16287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980ADE-19AB-47D7-8634-0DFEADF8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8919-7A2E-4922-A583-BDC29B01D6AA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870308-5531-4B73-8605-1149DD81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1B1621-A0A1-4488-A7F7-09B20D47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3AB30-45C9-40EA-BE46-4FC8CC45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0CF54C-0766-4AA5-ADE2-251516FB8C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E6FCB-854F-42CD-9A61-B75774B13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F94F78-303C-4590-833C-A266AF42F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F42E-9AFA-4957-85E2-57EC11DA15EE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10658D-8466-4493-AA70-46EDA6B28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9A8646-4B82-4CAC-A10E-6B226D86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24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E06CA0-6978-4F49-992C-7B9245B7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A8E4AF-349D-4BF4-9EF8-AE8746131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6BCCB9-D771-47B2-9EF0-3F155CA21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3CBA1-94F3-4538-AFCE-9301163F6231}" type="datetime1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08B6F1-333E-46B9-AF00-DEC3676EC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81E2E-3ED4-4F18-A4B5-020290B4B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9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56317-70D2-4CE2-8070-9189D9A44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9463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7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단원</a:t>
            </a:r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신경망</a:t>
            </a:r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딥러닝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A68635-05FC-4CE7-9A33-0E8183984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8713"/>
            <a:ext cx="9144000" cy="1655762"/>
          </a:xfrm>
        </p:spPr>
        <p:txBody>
          <a:bodyPr/>
          <a:lstStyle/>
          <a:p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발표자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조소영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발표일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: 2019.01.15</a:t>
            </a:r>
          </a:p>
          <a:p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책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파이썬을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활용한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머신러닝의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교과서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E98D50-73DC-4938-9CD3-D8110CF0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92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7145A-50BB-4B6D-971D-4589CB83B044}"/>
              </a:ext>
            </a:extLst>
          </p:cNvPr>
          <p:cNvSpPr txBox="1"/>
          <p:nvPr/>
        </p:nvSpPr>
        <p:spPr>
          <a:xfrm>
            <a:off x="368595" y="1242939"/>
            <a:ext cx="1145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>
                <a:solidFill>
                  <a:srgbClr val="C00000"/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뉴런 모델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D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차원의 입력 공간을 </a:t>
            </a:r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D-1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차원 평면에서 </a:t>
            </a:r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2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개로 나눈다고 할 수 있으므로</a:t>
            </a:r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a고딕15" panose="02020600000000000000" pitchFamily="18" charset="-127"/>
                <a:ea typeface="a고딕15" panose="02020600000000000000" pitchFamily="18" charset="-127"/>
                <a:sym typeface="Wingdings" panose="05000000000000000000" pitchFamily="2" charset="2"/>
              </a:rPr>
              <a:t>선형 로지스틱 회귀 모델과 동일</a:t>
            </a:r>
            <a:endParaRPr lang="ko-KR" altLang="en-US" dirty="0">
              <a:solidFill>
                <a:srgbClr val="C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D7E4F7-9CCE-4F63-A6A0-B963C6C42056}"/>
                  </a:ext>
                </a:extLst>
              </p:cNvPr>
              <p:cNvSpPr txBox="1"/>
              <p:nvPr/>
            </p:nvSpPr>
            <p:spPr>
              <a:xfrm>
                <a:off x="2714625" y="2545446"/>
                <a:ext cx="6238875" cy="399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ctr">
                  <a:buAutoNum type="arabicPeriod"/>
                </a:pP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목적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함수는 평균 교차 엔트로피 오차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(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식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7-7)</a:t>
                </a:r>
              </a:p>
              <a:p>
                <a:pPr marL="342900" indent="-342900" algn="ctr">
                  <a:buAutoNum type="arabicPeriod"/>
                </a:pP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E(</a:t>
                </a:r>
                <a:r>
                  <a:rPr lang="en-US" altLang="ko-KR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=0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haroni" panose="02010803020104030203" pitchFamily="2" charset="-79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haroni" panose="02010803020104030203" pitchFamily="2" charset="-79"/>
                              </a:rPr>
                              <m:t>{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haroni" panose="02010803020104030203" pitchFamily="2" charset="-79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haroni" panose="02010803020104030203" pitchFamily="2" charset="-79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log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log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)}</m:t>
                        </m:r>
                      </m:e>
                    </m:nary>
                  </m:oMath>
                </a14:m>
                <a:endParaRPr lang="en-US" altLang="ko-KR" dirty="0">
                  <a:latin typeface="Cambria Math" panose="02040503050406030204" pitchFamily="18" charset="0"/>
                  <a:cs typeface="Aharoni" panose="02010803020104030203" pitchFamily="2" charset="-79"/>
                </a:endParaRPr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2.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오차 함수의 매개 변수에 대한 기울기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(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식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7-8)</a:t>
                </a:r>
              </a:p>
              <a:p>
                <a:pPr algn="ctr"/>
                <a:endParaRPr lang="en-US" altLang="ko-KR" dirty="0">
                  <a:latin typeface="Cambria Math" panose="02040503050406030204" pitchFamily="18" charset="0"/>
                  <a:cs typeface="Aharoni" panose="02010803020104030203" pitchFamily="2" charset="-79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𝐸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haroni" panose="02010803020104030203" pitchFamily="2" charset="-79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 </m:t>
                    </m:r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/>
                          <m:t>)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3.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그 기울기를 사용하여 매개 변수 학습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(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식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7-9)</a:t>
                </a:r>
              </a:p>
              <a:p>
                <a:pPr algn="ctr"/>
                <a:endParaRPr lang="en-US" altLang="ko-K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+ⅈ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ko-KR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ko-KR" altLang="en-US" i="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ko-KR" alt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  <a:p>
                <a:pPr algn="ctr"/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D7E4F7-9CCE-4F63-A6A0-B963C6C4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25" y="2545446"/>
                <a:ext cx="6238875" cy="3993466"/>
              </a:xfrm>
              <a:prstGeom prst="rect">
                <a:avLst/>
              </a:prstGeom>
              <a:blipFill>
                <a:blip r:embed="rId2"/>
                <a:stretch>
                  <a:fillRect t="-7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8194115-3A0B-453E-91A4-0DDB32DD26D0}"/>
              </a:ext>
            </a:extLst>
          </p:cNvPr>
          <p:cNvSpPr txBox="1"/>
          <p:nvPr/>
        </p:nvSpPr>
        <p:spPr>
          <a:xfrm>
            <a:off x="904875" y="1612271"/>
            <a:ext cx="10601325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개의 데이터셋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Xn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 대한 뉴런 모델의 학습 방법은 선형 로지스틱 회귀 모델에서 했던 것처럼 하면 된다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FF4A4E-4A9D-4450-8759-DFCF5A0FE798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F348D-669F-4FCC-893D-71A2D917BB9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a고딕14" panose="02020600000000000000" pitchFamily="18" charset="-127"/>
                <a:ea typeface="a고딕14" panose="02020600000000000000" pitchFamily="18" charset="-127"/>
              </a:rPr>
              <a:t>뉴런 모델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C70432-48F8-4B29-A6C5-BD5A8A1517C9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07CFCE-270E-433C-880B-40FE3563D8B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7.1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FBE693C-7023-472E-BEA2-E33804AE844C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5AB51E-2C2E-4B39-8E30-F642744010B3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6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94115-3A0B-453E-91A4-0DDB32DD26D0}"/>
              </a:ext>
            </a:extLst>
          </p:cNvPr>
          <p:cNvSpPr txBox="1"/>
          <p:nvPr/>
        </p:nvSpPr>
        <p:spPr>
          <a:xfrm>
            <a:off x="1114425" y="1940999"/>
            <a:ext cx="10601325" cy="258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: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입력 공간을 선으로 나누는 단순 기능의 뉴런들을 조합하여 강력한 힘을 발휘할 수 있도록 한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뉴런의 집합체 모델</a:t>
            </a:r>
            <a:endParaRPr lang="en-US" altLang="ko-KR" dirty="0">
              <a:solidFill>
                <a:srgbClr val="C0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C0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모델에는 다양한 구조와 기능이 있으나 지금은 </a:t>
            </a:r>
            <a:r>
              <a:rPr lang="ko-KR" altLang="en-US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고려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</a:t>
            </a:r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(feedforward neural network)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신호가</a:t>
            </a:r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되돌아가는 경로가 없이 한 방향으로만 흐르는 신경망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C296F9-3C31-41D6-90A8-F5B60319198A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D24825-C1CE-432B-A3C2-94E87D9FC277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90203-054E-4ACD-AAB0-E4544B991F5D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4C55C-4A86-4C21-ABE8-E616DF0C94D8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FBDE4-120E-43BE-B1A1-A1054613C37B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66A900-7FD6-4C8A-A3A8-A6AD0C566FCC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75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94115-3A0B-453E-91A4-0DDB32DD26D0}"/>
              </a:ext>
            </a:extLst>
          </p:cNvPr>
          <p:cNvSpPr txBox="1"/>
          <p:nvPr/>
        </p:nvSpPr>
        <p:spPr>
          <a:xfrm>
            <a:off x="5886449" y="3276728"/>
            <a:ext cx="6010275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차원의 입력을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3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개의 뉴런으로 출력</a:t>
            </a:r>
            <a:b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</a:b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2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차원에서 주어진 수치를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개의 카테고리로 분류할 수 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so,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각각의 출력 뉴런의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출력 값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이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각각의 카테고리에 속하는</a:t>
            </a:r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확률을 나타내도록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학습시킨다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88E65-BD9D-4181-AD46-73DA06861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5" t="12360" r="11527" b="29861"/>
          <a:stretch/>
        </p:blipFill>
        <p:spPr>
          <a:xfrm>
            <a:off x="504826" y="2527010"/>
            <a:ext cx="5098562" cy="35057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209351-4FC9-417A-BC3D-34E6A6787C25}"/>
              </a:ext>
            </a:extLst>
          </p:cNvPr>
          <p:cNvSpPr/>
          <p:nvPr/>
        </p:nvSpPr>
        <p:spPr>
          <a:xfrm>
            <a:off x="504826" y="3127674"/>
            <a:ext cx="1381124" cy="1854906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B90C4F6-4521-439D-A103-47988AAAB5C5}"/>
              </a:ext>
            </a:extLst>
          </p:cNvPr>
          <p:cNvSpPr/>
          <p:nvPr/>
        </p:nvSpPr>
        <p:spPr>
          <a:xfrm>
            <a:off x="3409949" y="3127674"/>
            <a:ext cx="1381124" cy="1854906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434BED-7015-4F6E-A72B-51636ADA800C}"/>
              </a:ext>
            </a:extLst>
          </p:cNvPr>
          <p:cNvSpPr txBox="1"/>
          <p:nvPr/>
        </p:nvSpPr>
        <p:spPr>
          <a:xfrm>
            <a:off x="809624" y="1487873"/>
            <a:ext cx="601027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층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모델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7E361A-50E3-4FFF-90A3-0CF140C49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4195-60DD-417E-8E5B-C7FA18F706BB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C8F2B1-4E84-4B6F-92E9-4D0C1DCFA1D5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088BD6-1BBE-4EDE-97C5-C1C52DEBE710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63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88E65-BD9D-4181-AD46-73DA06861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1" t="17550" r="11527" b="31417"/>
          <a:stretch/>
        </p:blipFill>
        <p:spPr>
          <a:xfrm>
            <a:off x="2381586" y="1398052"/>
            <a:ext cx="6819564" cy="4261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AB88CC8F-4C4B-41D6-9531-B67338C0EF9F}"/>
              </a:ext>
            </a:extLst>
          </p:cNvPr>
          <p:cNvSpPr/>
          <p:nvPr/>
        </p:nvSpPr>
        <p:spPr>
          <a:xfrm>
            <a:off x="524044" y="1918783"/>
            <a:ext cx="733423" cy="707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B776AA-3F99-4255-BC63-AD5C092D8B6C}"/>
              </a:ext>
            </a:extLst>
          </p:cNvPr>
          <p:cNvSpPr/>
          <p:nvPr/>
        </p:nvSpPr>
        <p:spPr>
          <a:xfrm>
            <a:off x="2309811" y="1798162"/>
            <a:ext cx="1776414" cy="244792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559968A-3341-494F-B3B2-7ADBFCE1EA4A}"/>
              </a:ext>
            </a:extLst>
          </p:cNvPr>
          <p:cNvSpPr/>
          <p:nvPr/>
        </p:nvSpPr>
        <p:spPr>
          <a:xfrm>
            <a:off x="2300286" y="4527781"/>
            <a:ext cx="1804989" cy="113188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7E384-8C92-4A6D-99FF-38E4C7FEA950}"/>
              </a:ext>
            </a:extLst>
          </p:cNvPr>
          <p:cNvSpPr/>
          <p:nvPr/>
        </p:nvSpPr>
        <p:spPr>
          <a:xfrm>
            <a:off x="4481511" y="4927891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7968D5B-1794-4E23-8874-295B2685B548}"/>
              </a:ext>
            </a:extLst>
          </p:cNvPr>
          <p:cNvSpPr/>
          <p:nvPr/>
        </p:nvSpPr>
        <p:spPr>
          <a:xfrm>
            <a:off x="4733925" y="1918783"/>
            <a:ext cx="1114425" cy="24479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694DFA-0CC6-4CC7-9652-C1C5EED01B94}"/>
              </a:ext>
            </a:extLst>
          </p:cNvPr>
          <p:cNvSpPr txBox="1"/>
          <p:nvPr/>
        </p:nvSpPr>
        <p:spPr>
          <a:xfrm>
            <a:off x="281322" y="2855505"/>
            <a:ext cx="177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Q.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여기서 입력은 몇 차원일까요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838A4-14D2-4F84-8BE9-EA3F634F8DB9}"/>
              </a:ext>
            </a:extLst>
          </p:cNvPr>
          <p:cNvSpPr txBox="1"/>
          <p:nvPr/>
        </p:nvSpPr>
        <p:spPr>
          <a:xfrm>
            <a:off x="331328" y="4438558"/>
            <a:ext cx="1852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2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차원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  <a:p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아래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x2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는 더미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(dummy)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일 뿐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. ‘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거짓 </a:t>
            </a:r>
            <a:r>
              <a:rPr lang="ko-KR" altLang="en-US" sz="1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입력＇이므로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입력 차원에 포함시키지 않는다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87939B-AB5A-43F4-BE1A-F6E75AE391DC}"/>
              </a:ext>
            </a:extLst>
          </p:cNvPr>
          <p:cNvSpPr/>
          <p:nvPr/>
        </p:nvSpPr>
        <p:spPr>
          <a:xfrm>
            <a:off x="2183606" y="1643825"/>
            <a:ext cx="2016919" cy="424761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FBE3C3-1F49-48A5-8499-F8B36AC282D8}"/>
              </a:ext>
            </a:extLst>
          </p:cNvPr>
          <p:cNvSpPr txBox="1"/>
          <p:nvPr/>
        </p:nvSpPr>
        <p:spPr>
          <a:xfrm>
            <a:off x="9201150" y="1821795"/>
            <a:ext cx="2861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X0, x1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2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차원에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항상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1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을 갖는 더미의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x2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가 더해져 중간층 두 뉴런에 정보가 전달된다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4AC6C0-A116-4E4C-9FD1-37D304948BF9}"/>
              </a:ext>
            </a:extLst>
          </p:cNvPr>
          <p:cNvSpPr txBox="1"/>
          <p:nvPr/>
        </p:nvSpPr>
        <p:spPr>
          <a:xfrm>
            <a:off x="2738437" y="137143"/>
            <a:ext cx="601027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층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모델의 네트워크 동작 정의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BBED11-9EE0-4CAD-A75B-ADA33484FEAA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8390C5-7DDA-4ABD-B2FF-1B3785E93709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F2C339-F214-458B-80A1-1CA30E1F25FB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08333C-6A56-4930-B93D-4637F58C3906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80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6" grpId="0" animBg="1"/>
      <p:bldP spid="16" grpId="1" animBg="1"/>
      <p:bldP spid="18" grpId="0" animBg="1"/>
      <p:bldP spid="21" grpId="0"/>
      <p:bldP spid="22" grpId="0"/>
      <p:bldP spid="23" grpId="0" animBg="1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AB88CC8F-4C4B-41D6-9531-B67338C0EF9F}"/>
              </a:ext>
            </a:extLst>
          </p:cNvPr>
          <p:cNvSpPr/>
          <p:nvPr/>
        </p:nvSpPr>
        <p:spPr>
          <a:xfrm>
            <a:off x="524044" y="1918783"/>
            <a:ext cx="733423" cy="707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D36AE4-81A5-4253-8C76-9945BA4C2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1" t="17550" r="11527" b="31417"/>
          <a:stretch/>
        </p:blipFill>
        <p:spPr>
          <a:xfrm>
            <a:off x="2381586" y="1398052"/>
            <a:ext cx="6819564" cy="42616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A7A387-DE24-45D8-BB46-5E6CB065D0F1}"/>
              </a:ext>
            </a:extLst>
          </p:cNvPr>
          <p:cNvSpPr/>
          <p:nvPr/>
        </p:nvSpPr>
        <p:spPr>
          <a:xfrm>
            <a:off x="6638925" y="4848225"/>
            <a:ext cx="2819400" cy="1043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7E48F2-DBF5-48CD-92D5-6DD7955E2A43}"/>
                  </a:ext>
                </a:extLst>
              </p:cNvPr>
              <p:cNvSpPr txBox="1"/>
              <p:nvPr/>
            </p:nvSpPr>
            <p:spPr>
              <a:xfrm>
                <a:off x="623887" y="5890995"/>
                <a:ext cx="11221811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err="1">
                    <a:solidFill>
                      <a:srgbClr val="FF0000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i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번째 입력</a:t>
                </a:r>
                <a:r>
                  <a:rPr lang="ko-KR" altLang="en-US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부터 </a:t>
                </a:r>
                <a:r>
                  <a:rPr lang="en-US" altLang="ko-KR" sz="2000" dirty="0">
                    <a:solidFill>
                      <a:schemeClr val="accent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j</a:t>
                </a:r>
                <a:r>
                  <a:rPr lang="ko-KR" altLang="en-US" sz="2000" dirty="0">
                    <a:solidFill>
                      <a:schemeClr val="accent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번째</a:t>
                </a:r>
                <a:r>
                  <a:rPr lang="en-US" altLang="ko-KR" sz="2000" dirty="0">
                    <a:solidFill>
                      <a:schemeClr val="accent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 </a:t>
                </a:r>
                <a:r>
                  <a:rPr lang="ko-KR" altLang="en-US" sz="2000" dirty="0">
                    <a:solidFill>
                      <a:schemeClr val="accent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뉴런</a:t>
                </a:r>
                <a:r>
                  <a:rPr lang="ko-KR" altLang="en-US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에</a:t>
                </a:r>
                <a:r>
                  <a:rPr lang="en-US" altLang="ko-KR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</a:t>
                </a:r>
                <a:r>
                  <a:rPr lang="ko-KR" altLang="en-US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대한 가중치를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ko-KR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로 쓴다</a:t>
                </a:r>
                <a:r>
                  <a:rPr lang="en-US" altLang="ko-KR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. (</a:t>
                </a:r>
                <a:r>
                  <a:rPr lang="ko-KR" altLang="en-US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인덱스 방향이 </a:t>
                </a:r>
                <a:r>
                  <a:rPr lang="en-US" altLang="ko-KR" sz="2000" dirty="0" err="1">
                    <a:latin typeface="a고딕12" panose="02020600000000000000" pitchFamily="18" charset="-127"/>
                    <a:ea typeface="a고딕12" panose="02020600000000000000" pitchFamily="18" charset="-127"/>
                  </a:rPr>
                  <a:t>i</a:t>
                </a:r>
                <a:r>
                  <a:rPr lang="en-US" altLang="ko-KR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</a:t>
                </a:r>
                <a:r>
                  <a:rPr lang="en-US" altLang="ko-KR" sz="2000" dirty="0">
                    <a:latin typeface="a고딕12" panose="02020600000000000000" pitchFamily="18" charset="-127"/>
                    <a:ea typeface="a고딕12" panose="02020600000000000000" pitchFamily="18" charset="-127"/>
                    <a:sym typeface="Wingdings" panose="05000000000000000000" pitchFamily="2" charset="2"/>
                  </a:rPr>
                  <a:t> j </a:t>
                </a:r>
                <a:r>
                  <a:rPr lang="ko-KR" altLang="en-US" sz="2000" dirty="0">
                    <a:latin typeface="a고딕12" panose="02020600000000000000" pitchFamily="18" charset="-127"/>
                    <a:ea typeface="a고딕12" panose="02020600000000000000" pitchFamily="18" charset="-127"/>
                    <a:sym typeface="Wingdings" panose="05000000000000000000" pitchFamily="2" charset="2"/>
                  </a:rPr>
                  <a:t>가 아닌 </a:t>
                </a:r>
                <a:r>
                  <a:rPr lang="en-US" altLang="ko-KR" sz="2000" dirty="0" err="1">
                    <a:latin typeface="a고딕12" panose="02020600000000000000" pitchFamily="18" charset="-127"/>
                    <a:ea typeface="a고딕12" panose="02020600000000000000" pitchFamily="18" charset="-127"/>
                    <a:sym typeface="Wingdings" panose="05000000000000000000" pitchFamily="2" charset="2"/>
                  </a:rPr>
                  <a:t>i</a:t>
                </a:r>
                <a:r>
                  <a:rPr lang="en-US" altLang="ko-KR" sz="2000" dirty="0">
                    <a:latin typeface="a고딕12" panose="02020600000000000000" pitchFamily="18" charset="-127"/>
                    <a:ea typeface="a고딕12" panose="02020600000000000000" pitchFamily="18" charset="-127"/>
                    <a:sym typeface="Wingdings" panose="05000000000000000000" pitchFamily="2" charset="2"/>
                  </a:rPr>
                  <a:t>  j </a:t>
                </a:r>
                <a:r>
                  <a:rPr lang="ko-KR" altLang="en-US" sz="2000" dirty="0">
                    <a:latin typeface="a고딕12" panose="02020600000000000000" pitchFamily="18" charset="-127"/>
                    <a:ea typeface="a고딕12" panose="02020600000000000000" pitchFamily="18" charset="-127"/>
                    <a:sym typeface="Wingdings" panose="05000000000000000000" pitchFamily="2" charset="2"/>
                  </a:rPr>
                  <a:t>왼쪽 방향이다</a:t>
                </a:r>
                <a:r>
                  <a:rPr lang="en-US" altLang="ko-KR" sz="2000" dirty="0">
                    <a:latin typeface="a고딕12" panose="02020600000000000000" pitchFamily="18" charset="-127"/>
                    <a:ea typeface="a고딕12" panose="02020600000000000000" pitchFamily="18" charset="-127"/>
                    <a:sym typeface="Wingdings" panose="05000000000000000000" pitchFamily="2" charset="2"/>
                  </a:rPr>
                  <a:t>.)</a:t>
                </a:r>
                <a:endParaRPr lang="en-US" altLang="ko-KR" sz="2000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7E48F2-DBF5-48CD-92D5-6DD7955E2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5890995"/>
                <a:ext cx="11221811" cy="424796"/>
              </a:xfrm>
              <a:prstGeom prst="rect">
                <a:avLst/>
              </a:prstGeom>
              <a:blipFill>
                <a:blip r:embed="rId3"/>
                <a:stretch>
                  <a:fillRect l="-543" t="-7143" b="-1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F0AD0B-FF37-4EF1-A756-340FD6653050}"/>
              </a:ext>
            </a:extLst>
          </p:cNvPr>
          <p:cNvSpPr/>
          <p:nvPr/>
        </p:nvSpPr>
        <p:spPr>
          <a:xfrm>
            <a:off x="3009900" y="1918783"/>
            <a:ext cx="1104900" cy="3377117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A81B41-BE12-49FB-A0B0-DD3138F73008}"/>
              </a:ext>
            </a:extLst>
          </p:cNvPr>
          <p:cNvSpPr/>
          <p:nvPr/>
        </p:nvSpPr>
        <p:spPr>
          <a:xfrm>
            <a:off x="4686468" y="1840302"/>
            <a:ext cx="1104900" cy="2546642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4F431F-4536-48A4-A1D7-0CD04588EB75}"/>
              </a:ext>
            </a:extLst>
          </p:cNvPr>
          <p:cNvSpPr txBox="1"/>
          <p:nvPr/>
        </p:nvSpPr>
        <p:spPr>
          <a:xfrm>
            <a:off x="2738437" y="137143"/>
            <a:ext cx="601027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층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모델의 네트워크 동작 정의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E178A0-EBEE-423C-9E2E-8C3DFDECEEB3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C29808-92D2-4626-93F8-E05156F53AE6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6A0B04-D1B2-4083-93F0-B27893301DE7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9065DB-90A9-4312-8455-92E2D209CBB5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63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AB88CC8F-4C4B-41D6-9531-B67338C0EF9F}"/>
              </a:ext>
            </a:extLst>
          </p:cNvPr>
          <p:cNvSpPr/>
          <p:nvPr/>
        </p:nvSpPr>
        <p:spPr>
          <a:xfrm>
            <a:off x="524044" y="1918783"/>
            <a:ext cx="733423" cy="707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D36AE4-81A5-4253-8C76-9945BA4C2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1" t="17550" r="11527" b="31417"/>
          <a:stretch/>
        </p:blipFill>
        <p:spPr>
          <a:xfrm>
            <a:off x="2381586" y="1398052"/>
            <a:ext cx="6819564" cy="42616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A7A387-DE24-45D8-BB46-5E6CB065D0F1}"/>
              </a:ext>
            </a:extLst>
          </p:cNvPr>
          <p:cNvSpPr/>
          <p:nvPr/>
        </p:nvSpPr>
        <p:spPr>
          <a:xfrm>
            <a:off x="6638925" y="4848225"/>
            <a:ext cx="2819400" cy="1043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7E48F2-DBF5-48CD-92D5-6DD7955E2A43}"/>
                  </a:ext>
                </a:extLst>
              </p:cNvPr>
              <p:cNvSpPr txBox="1"/>
              <p:nvPr/>
            </p:nvSpPr>
            <p:spPr>
              <a:xfrm>
                <a:off x="623887" y="5890995"/>
                <a:ext cx="11221811" cy="722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j</a:t>
                </a:r>
                <a:r>
                  <a:rPr lang="ko-KR" altLang="en-US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번째 뉴런의 입력 총합을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로 합니다</a:t>
                </a:r>
                <a:r>
                  <a:rPr lang="en-US" altLang="ko-KR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2000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7E48F2-DBF5-48CD-92D5-6DD7955E2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5890995"/>
                <a:ext cx="11221811" cy="722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F0AD0B-FF37-4EF1-A756-340FD6653050}"/>
              </a:ext>
            </a:extLst>
          </p:cNvPr>
          <p:cNvSpPr/>
          <p:nvPr/>
        </p:nvSpPr>
        <p:spPr>
          <a:xfrm>
            <a:off x="3009900" y="1918783"/>
            <a:ext cx="1104900" cy="3377117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A81B41-BE12-49FB-A0B0-DD3138F73008}"/>
              </a:ext>
            </a:extLst>
          </p:cNvPr>
          <p:cNvSpPr/>
          <p:nvPr/>
        </p:nvSpPr>
        <p:spPr>
          <a:xfrm>
            <a:off x="4686468" y="1840302"/>
            <a:ext cx="1104900" cy="2546642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FBE3C3-1F49-48A5-8499-F8B36AC282D8}"/>
              </a:ext>
            </a:extLst>
          </p:cNvPr>
          <p:cNvSpPr txBox="1"/>
          <p:nvPr/>
        </p:nvSpPr>
        <p:spPr>
          <a:xfrm>
            <a:off x="7964595" y="4901219"/>
            <a:ext cx="3881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Q.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이 때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</a:p>
          <a:p>
            <a:pPr algn="ctr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가중치 인덱스 방향을 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왜 저렇게 왼쪽 방향으로 쓸까요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DBD25B-BFB8-444A-A02D-AF8C1F5912C6}"/>
              </a:ext>
            </a:extLst>
          </p:cNvPr>
          <p:cNvSpPr txBox="1"/>
          <p:nvPr/>
        </p:nvSpPr>
        <p:spPr>
          <a:xfrm>
            <a:off x="2738437" y="137143"/>
            <a:ext cx="601027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층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모델의 네트워크 동작 정의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12EA51-CA15-4CD6-84F9-0C970A60CDAE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E2482-FAF3-4EA0-A73E-F27E7D1ECD7E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F905C-B308-4152-B2F9-4EB47F651A32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02BC18-FC19-4ACB-AB8C-2C881BAFF6B4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53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7E48F2-DBF5-48CD-92D5-6DD7955E2A43}"/>
              </a:ext>
            </a:extLst>
          </p:cNvPr>
          <p:cNvSpPr txBox="1"/>
          <p:nvPr/>
        </p:nvSpPr>
        <p:spPr>
          <a:xfrm>
            <a:off x="666749" y="1354197"/>
            <a:ext cx="645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* </a:t>
            </a:r>
            <a:r>
              <a:rPr lang="ko-KR" altLang="en-US" sz="2000" dirty="0">
                <a:solidFill>
                  <a:schemeClr val="accent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왜 가중치 </a:t>
            </a:r>
            <a:r>
              <a:rPr lang="ko-KR" altLang="en-US" sz="2000" dirty="0" err="1">
                <a:solidFill>
                  <a:schemeClr val="accent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표기시</a:t>
            </a:r>
            <a:r>
              <a:rPr lang="ko-KR" altLang="en-US" sz="2000" dirty="0">
                <a:solidFill>
                  <a:schemeClr val="accent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인덱스를 왼쪽 방향으로 할까</a:t>
            </a:r>
            <a:r>
              <a:rPr lang="en-US" altLang="ko-KR" sz="2000" dirty="0">
                <a:solidFill>
                  <a:schemeClr val="accent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7C49F-9721-402A-AACE-1FC408889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5" t="11742" r="4718" b="6232"/>
          <a:stretch/>
        </p:blipFill>
        <p:spPr>
          <a:xfrm>
            <a:off x="666749" y="2064888"/>
            <a:ext cx="6452852" cy="437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8A112-6804-4C26-B364-7C44ED4C5BAF}"/>
              </a:ext>
            </a:extLst>
          </p:cNvPr>
          <p:cNvSpPr txBox="1"/>
          <p:nvPr/>
        </p:nvSpPr>
        <p:spPr>
          <a:xfrm>
            <a:off x="7402286" y="2454710"/>
            <a:ext cx="4450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입력 총합 </a:t>
            </a:r>
            <a:r>
              <a:rPr lang="en-US" altLang="ko-KR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b </a:t>
            </a:r>
            <a:r>
              <a:rPr lang="ko-KR" altLang="en-US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의 수식에서 동일한 인덱스가 나란히 줄 서는 법칙이 생기고</a:t>
            </a:r>
            <a:r>
              <a:rPr lang="en-US" altLang="ko-KR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행렬 표기에 대응되는 이점이 있다</a:t>
            </a:r>
            <a:r>
              <a:rPr lang="en-US" altLang="ko-KR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2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51290B-9888-4D26-B65E-A11E614CE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7" b="23426"/>
          <a:stretch/>
        </p:blipFill>
        <p:spPr>
          <a:xfrm>
            <a:off x="7834993" y="3836517"/>
            <a:ext cx="3246664" cy="157908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D3072-7D74-4DD2-BEEC-AB49AA98820B}"/>
              </a:ext>
            </a:extLst>
          </p:cNvPr>
          <p:cNvSpPr/>
          <p:nvPr/>
        </p:nvSpPr>
        <p:spPr>
          <a:xfrm>
            <a:off x="8441871" y="5061384"/>
            <a:ext cx="337457" cy="41358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59B120-60F1-4864-811F-F6BF555D2BEA}"/>
              </a:ext>
            </a:extLst>
          </p:cNvPr>
          <p:cNvSpPr/>
          <p:nvPr/>
        </p:nvSpPr>
        <p:spPr>
          <a:xfrm>
            <a:off x="9120868" y="5053801"/>
            <a:ext cx="337457" cy="41358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9F2103-BA3C-42B4-9767-E6798A557D4E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C6E2-F8BE-497D-B911-3B834325AA74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FFB7AC-7FD1-4C43-8FDB-DFD49FE7F781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7F752-5060-4A58-9F96-99EF5055EC26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132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88E65-BD9D-4181-AD46-73DA06861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1" t="17550" r="11527" b="31417"/>
          <a:stretch/>
        </p:blipFill>
        <p:spPr>
          <a:xfrm>
            <a:off x="1257467" y="1598443"/>
            <a:ext cx="6819564" cy="4261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AB88CC8F-4C4B-41D6-9531-B67338C0EF9F}"/>
              </a:ext>
            </a:extLst>
          </p:cNvPr>
          <p:cNvSpPr/>
          <p:nvPr/>
        </p:nvSpPr>
        <p:spPr>
          <a:xfrm>
            <a:off x="524044" y="1918783"/>
            <a:ext cx="733423" cy="707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7E384-8C92-4A6D-99FF-38E4C7FEA950}"/>
              </a:ext>
            </a:extLst>
          </p:cNvPr>
          <p:cNvSpPr/>
          <p:nvPr/>
        </p:nvSpPr>
        <p:spPr>
          <a:xfrm>
            <a:off x="3357392" y="5128282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7968D5B-1794-4E23-8874-295B2685B548}"/>
              </a:ext>
            </a:extLst>
          </p:cNvPr>
          <p:cNvSpPr/>
          <p:nvPr/>
        </p:nvSpPr>
        <p:spPr>
          <a:xfrm>
            <a:off x="3609806" y="2119174"/>
            <a:ext cx="1114425" cy="24479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FBE3C3-1F49-48A5-8499-F8B36AC282D8}"/>
                  </a:ext>
                </a:extLst>
              </p:cNvPr>
              <p:cNvSpPr txBox="1"/>
              <p:nvPr/>
            </p:nvSpPr>
            <p:spPr>
              <a:xfrm>
                <a:off x="8297892" y="1971056"/>
                <a:ext cx="3751233" cy="3787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입력 총합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err="1">
                    <a:latin typeface="a고딕12" panose="02020600000000000000" pitchFamily="18" charset="-127"/>
                    <a:ea typeface="a고딕12" panose="02020600000000000000" pitchFamily="18" charset="-127"/>
                  </a:rPr>
                  <a:t>를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</a:t>
                </a:r>
                <a:r>
                  <a:rPr lang="ko-KR" altLang="en-US" dirty="0" err="1">
                    <a:latin typeface="a고딕12" panose="02020600000000000000" pitchFamily="18" charset="-127"/>
                    <a:ea typeface="a고딕12" panose="02020600000000000000" pitchFamily="18" charset="-127"/>
                  </a:rPr>
                  <a:t>시그모이드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함수에 적용하여 중간층 뉴런의 출력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얻는다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.</a:t>
                </a:r>
              </a:p>
              <a:p>
                <a:pPr algn="ctr"/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중간층의 출력 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z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로 </a:t>
                </a:r>
                <a:r>
                  <a:rPr lang="ko-KR" altLang="en-US" dirty="0" err="1">
                    <a:latin typeface="a고딕12" panose="02020600000000000000" pitchFamily="18" charset="-127"/>
                    <a:ea typeface="a고딕12" panose="02020600000000000000" pitchFamily="18" charset="-127"/>
                  </a:rPr>
                  <a:t>출력층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(2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층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)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의</a:t>
                </a:r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뉴런의 활동이 정해진다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.</a:t>
                </a:r>
              </a:p>
              <a:p>
                <a:pPr algn="ctr"/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여기서 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h()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는 </a:t>
                </a:r>
                <a:r>
                  <a:rPr lang="ko-KR" altLang="en-US" dirty="0" err="1">
                    <a:latin typeface="a고딕12" panose="02020600000000000000" pitchFamily="18" charset="-127"/>
                    <a:ea typeface="a고딕12" panose="02020600000000000000" pitchFamily="18" charset="-127"/>
                  </a:rPr>
                  <a:t>시그모이드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함수이다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. </a:t>
                </a:r>
              </a:p>
              <a:p>
                <a:pPr algn="ctr"/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* 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이렇게 </a:t>
                </a:r>
                <a:r>
                  <a:rPr lang="ko-KR" altLang="en-US" dirty="0">
                    <a:solidFill>
                      <a:srgbClr val="C00000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입력 총합에서 출력을 결정하는 함수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는 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‘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활성화 함수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＇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라고 한다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. (activation function)</a:t>
                </a:r>
                <a:endParaRPr lang="ko-KR" altLang="en-US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FBE3C3-1F49-48A5-8499-F8B36AC28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892" y="1971056"/>
                <a:ext cx="3751233" cy="3787832"/>
              </a:xfrm>
              <a:prstGeom prst="rect">
                <a:avLst/>
              </a:prstGeom>
              <a:blipFill>
                <a:blip r:embed="rId3"/>
                <a:stretch>
                  <a:fillRect l="-1136" t="-643" r="-974" b="-1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5371931" y="5082568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88CF74-40D5-43FA-9151-E5DB1F579B5B}"/>
              </a:ext>
            </a:extLst>
          </p:cNvPr>
          <p:cNvSpPr txBox="1"/>
          <p:nvPr/>
        </p:nvSpPr>
        <p:spPr>
          <a:xfrm>
            <a:off x="2738437" y="137143"/>
            <a:ext cx="601027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층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모델의 네트워크 동작 정의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D6FE05-B292-4AE8-A58B-0DFA98B58392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63045-5DAC-402A-BBD3-ABAD3E6E16EC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1ADAB3-154D-4AAF-A273-A5A8F8495494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F1BD97-6705-49E8-B4DB-E50E1182B3DE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AB88CC8F-4C4B-41D6-9531-B67338C0EF9F}"/>
              </a:ext>
            </a:extLst>
          </p:cNvPr>
          <p:cNvSpPr/>
          <p:nvPr/>
        </p:nvSpPr>
        <p:spPr>
          <a:xfrm>
            <a:off x="524044" y="1918783"/>
            <a:ext cx="733423" cy="707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FBE3C3-1F49-48A5-8499-F8B36AC282D8}"/>
                  </a:ext>
                </a:extLst>
              </p:cNvPr>
              <p:cNvSpPr txBox="1"/>
              <p:nvPr/>
            </p:nvSpPr>
            <p:spPr>
              <a:xfrm>
                <a:off x="8297892" y="1971056"/>
                <a:ext cx="3751233" cy="2374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똑같은 방법으로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중간층 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j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번째 뉴런부터 </a:t>
                </a:r>
                <a:r>
                  <a:rPr lang="ko-KR" altLang="en-US" dirty="0" err="1">
                    <a:latin typeface="a고딕12" panose="02020600000000000000" pitchFamily="18" charset="-127"/>
                    <a:ea typeface="a고딕12" panose="02020600000000000000" pitchFamily="18" charset="-127"/>
                  </a:rPr>
                  <a:t>출력층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k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번째</a:t>
                </a:r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가중치를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나타낸다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.</a:t>
                </a:r>
              </a:p>
              <a:p>
                <a:pPr algn="ctr"/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ko-KR" altLang="en-US" dirty="0" err="1">
                    <a:latin typeface="a고딕12" panose="02020600000000000000" pitchFamily="18" charset="-127"/>
                    <a:ea typeface="a고딕12" panose="02020600000000000000" pitchFamily="18" charset="-127"/>
                  </a:rPr>
                  <a:t>출력층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번호 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k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번째의 입력 총합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</a:t>
                </a:r>
              </a:p>
              <a:p>
                <a:pPr algn="ctr"/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이다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.</a:t>
                </a:r>
                <a:endParaRPr lang="ko-KR" altLang="en-US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FBE3C3-1F49-48A5-8499-F8B36AC28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892" y="1971056"/>
                <a:ext cx="3751233" cy="2374753"/>
              </a:xfrm>
              <a:prstGeom prst="rect">
                <a:avLst/>
              </a:prstGeom>
              <a:blipFill>
                <a:blip r:embed="rId2"/>
                <a:stretch>
                  <a:fillRect t="-10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A313775-C26E-43E2-95EC-1FC11E5D9BF2}"/>
              </a:ext>
            </a:extLst>
          </p:cNvPr>
          <p:cNvSpPr txBox="1"/>
          <p:nvPr/>
        </p:nvSpPr>
        <p:spPr>
          <a:xfrm>
            <a:off x="2738437" y="137143"/>
            <a:ext cx="601027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층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모델의 네트워크 동작 정의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AD234D-E21D-4C7A-8682-768B4B8EF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1" t="17550" r="11527" b="31417"/>
          <a:stretch/>
        </p:blipFill>
        <p:spPr>
          <a:xfrm>
            <a:off x="1367897" y="1609490"/>
            <a:ext cx="6819564" cy="42616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5279403" y="5097604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3509792" y="5204890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F17A98C-B127-4805-9EBE-856D4E1264B5}"/>
              </a:ext>
            </a:extLst>
          </p:cNvPr>
          <p:cNvSpPr/>
          <p:nvPr/>
        </p:nvSpPr>
        <p:spPr>
          <a:xfrm>
            <a:off x="3851332" y="4624266"/>
            <a:ext cx="1066800" cy="113188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BBF806-BDD6-4F56-96A1-A1EC0C6C490E}"/>
              </a:ext>
            </a:extLst>
          </p:cNvPr>
          <p:cNvSpPr txBox="1"/>
          <p:nvPr/>
        </p:nvSpPr>
        <p:spPr>
          <a:xfrm>
            <a:off x="5055309" y="5348531"/>
            <a:ext cx="3751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Z2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는 항상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1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의 값을 출력하는 더미 뉴런으로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바이어스 항이 합에 포함이 될 수 있도록 해준다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428BFB-7380-4F34-B676-5E15CC24C2C6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1695B1-0C41-497E-80D8-F638E3D14FFB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E46C5F-8EA3-45C5-9400-F3C113DCAF47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9891B2-EA68-4E47-96A0-F1B58CB8E8BD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53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AB88CC8F-4C4B-41D6-9531-B67338C0EF9F}"/>
              </a:ext>
            </a:extLst>
          </p:cNvPr>
          <p:cNvSpPr/>
          <p:nvPr/>
        </p:nvSpPr>
        <p:spPr>
          <a:xfrm>
            <a:off x="524044" y="1918783"/>
            <a:ext cx="733423" cy="707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5</a:t>
            </a:r>
            <a:endParaRPr lang="ko-KR" altLang="en-US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13775-C26E-43E2-95EC-1FC11E5D9BF2}"/>
              </a:ext>
            </a:extLst>
          </p:cNvPr>
          <p:cNvSpPr txBox="1"/>
          <p:nvPr/>
        </p:nvSpPr>
        <p:spPr>
          <a:xfrm>
            <a:off x="2738437" y="137143"/>
            <a:ext cx="601027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층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모델의 네트워크 동작 정의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AD234D-E21D-4C7A-8682-768B4B8EF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1" t="17550" r="11527" b="31417"/>
          <a:stretch/>
        </p:blipFill>
        <p:spPr>
          <a:xfrm>
            <a:off x="1367897" y="1609490"/>
            <a:ext cx="6819564" cy="42616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5279403" y="5097604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3509792" y="5204890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FBE3C3-1F49-48A5-8499-F8B36AC282D8}"/>
                  </a:ext>
                </a:extLst>
              </p:cNvPr>
              <p:cNvSpPr txBox="1"/>
              <p:nvPr/>
            </p:nvSpPr>
            <p:spPr>
              <a:xfrm>
                <a:off x="7984503" y="1760396"/>
                <a:ext cx="4162593" cy="2534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이</a:t>
                </a:r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출력층의 입력 총합이고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,</a:t>
                </a:r>
              </a:p>
              <a:p>
                <a:pPr algn="ctr"/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출력층의 출력은</a:t>
                </a:r>
                <a:endParaRPr lang="en-US" altLang="ko-KR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이를 </a:t>
                </a:r>
                <a:r>
                  <a:rPr lang="ko-KR" altLang="en-US" dirty="0" err="1">
                    <a:solidFill>
                      <a:srgbClr val="C00000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소프트맥스</a:t>
                </a:r>
                <a:r>
                  <a:rPr lang="ko-KR" altLang="en-US" dirty="0">
                    <a:solidFill>
                      <a:srgbClr val="C00000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 함수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에 적용한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a고딕12" panose="02020600000000000000" pitchFamily="18" charset="-127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  <a:ea typeface="a고딕12" panose="02020600000000000000" pitchFamily="18" charset="-127"/>
                          </a:rPr>
                          <m:t>exp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a고딕12" panose="02020600000000000000" pitchFamily="18" charset="-127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 </a:t>
                </a:r>
                <a:r>
                  <a:rPr lang="ko-KR" altLang="en-US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이다</a:t>
                </a:r>
                <a:r>
                  <a:rPr lang="en-US" altLang="ko-KR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.</a:t>
                </a:r>
                <a:endParaRPr lang="ko-KR" altLang="en-US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FBE3C3-1F49-48A5-8499-F8B36AC28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03" y="1760396"/>
                <a:ext cx="4162593" cy="2534476"/>
              </a:xfrm>
              <a:prstGeom prst="rect">
                <a:avLst/>
              </a:prstGeom>
              <a:blipFill>
                <a:blip r:embed="rId3"/>
                <a:stretch>
                  <a:fillRect b="-182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CB9FE-03B2-4A29-AA3B-F6A85345C424}"/>
                  </a:ext>
                </a:extLst>
              </p:cNvPr>
              <p:cNvSpPr txBox="1"/>
              <p:nvPr/>
            </p:nvSpPr>
            <p:spPr>
              <a:xfrm>
                <a:off x="1223961" y="5961202"/>
                <a:ext cx="9888311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소프트맥스 함수를 사용했기 때문에 출력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의 합이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 되어 </a:t>
                </a:r>
                <a:r>
                  <a:rPr lang="ko-KR" altLang="en-US" dirty="0">
                    <a:solidFill>
                      <a:srgbClr val="C00000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확률적 해석이 가능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하다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.</a:t>
                </a:r>
                <a:endPara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CB9FE-03B2-4A29-AA3B-F6A85345C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61" y="5961202"/>
                <a:ext cx="9888311" cy="374526"/>
              </a:xfrm>
              <a:prstGeom prst="rect">
                <a:avLst/>
              </a:prstGeom>
              <a:blipFill>
                <a:blip r:embed="rId4"/>
                <a:stretch>
                  <a:fillRect l="-555" t="-6557" b="-278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2ADB5D-EC32-45E6-A871-A7CB939265C5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432F78-38A4-4561-AC9D-0F15B2681B72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5C10BE-464D-4F73-A856-AFCAA8568136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ABA37-4103-431C-A955-AC46EBA1B945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26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딥러닝에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관하여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64E94-B651-44C4-8430-1C75F2C13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1"/>
          <a:stretch/>
        </p:blipFill>
        <p:spPr>
          <a:xfrm>
            <a:off x="695324" y="2214826"/>
            <a:ext cx="5114925" cy="3703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D176B6-2469-4E63-906E-3948C55350CF}"/>
              </a:ext>
            </a:extLst>
          </p:cNvPr>
          <p:cNvSpPr txBox="1"/>
          <p:nvPr/>
        </p:nvSpPr>
        <p:spPr>
          <a:xfrm>
            <a:off x="6515100" y="2394099"/>
            <a:ext cx="4838700" cy="2578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: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뇌의 신경 네트워크를 기반으로 하는 알고리즘이 신경망 모델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머신러닝의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한 방법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: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층을 많이 활용한 신경망 모델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마찬가지로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딥러닝은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머신러닝의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한 방법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7.0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85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13775-C26E-43E2-95EC-1FC11E5D9BF2}"/>
              </a:ext>
            </a:extLst>
          </p:cNvPr>
          <p:cNvSpPr txBox="1"/>
          <p:nvPr/>
        </p:nvSpPr>
        <p:spPr>
          <a:xfrm>
            <a:off x="2738437" y="137143"/>
            <a:ext cx="601027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층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모델의 네트워크 동작 정의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4219027" y="4969020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D22C34-5F01-4DDB-B436-F060E0FD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99" y="1673140"/>
            <a:ext cx="9195594" cy="4252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FF83B7-95D3-4D77-BCC4-D827BD733F45}"/>
              </a:ext>
            </a:extLst>
          </p:cNvPr>
          <p:cNvSpPr txBox="1"/>
          <p:nvPr/>
        </p:nvSpPr>
        <p:spPr>
          <a:xfrm>
            <a:off x="7207703" y="2480880"/>
            <a:ext cx="194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더미 입력 포함하여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D+1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번 더하기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2F6922-FD4D-417A-8B1D-76B8C47B2E8E}"/>
              </a:ext>
            </a:extLst>
          </p:cNvPr>
          <p:cNvSpPr txBox="1"/>
          <p:nvPr/>
        </p:nvSpPr>
        <p:spPr>
          <a:xfrm>
            <a:off x="7196817" y="4253743"/>
            <a:ext cx="194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더미 노드 포함하여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M+1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번 더하기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93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13775-C26E-43E2-95EC-1FC11E5D9BF2}"/>
              </a:ext>
            </a:extLst>
          </p:cNvPr>
          <p:cNvSpPr txBox="1"/>
          <p:nvPr/>
        </p:nvSpPr>
        <p:spPr>
          <a:xfrm>
            <a:off x="666749" y="1239204"/>
            <a:ext cx="6010275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7.2.2</a:t>
            </a: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2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층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4219027" y="4969020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D75FA6-8E60-4BE2-83AC-213BA9BC9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0" y="1923574"/>
            <a:ext cx="5950308" cy="4429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198B9B-FA1D-42AC-92FF-3C3BF38C1C4C}"/>
              </a:ext>
            </a:extLst>
          </p:cNvPr>
          <p:cNvSpPr txBox="1"/>
          <p:nvPr/>
        </p:nvSpPr>
        <p:spPr>
          <a:xfrm>
            <a:off x="7141840" y="3317360"/>
            <a:ext cx="4690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1.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사용할 데이터를 인공적으로 만든다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(6.3.1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절에서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3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클래스 분류에 사용한 데이터와 동일하게 만들기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720DA-5F9F-40DB-9B99-149494B99AAD}"/>
              </a:ext>
            </a:extLst>
          </p:cNvPr>
          <p:cNvSpPr txBox="1"/>
          <p:nvPr/>
        </p:nvSpPr>
        <p:spPr>
          <a:xfrm>
            <a:off x="6924127" y="2235098"/>
            <a:ext cx="4690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데이터 준비 단계 </a:t>
            </a: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]</a:t>
            </a:r>
            <a:endParaRPr lang="ko-KR" altLang="en-US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48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313775-C26E-43E2-95EC-1FC11E5D9BF2}"/>
              </a:ext>
            </a:extLst>
          </p:cNvPr>
          <p:cNvSpPr txBox="1"/>
          <p:nvPr/>
        </p:nvSpPr>
        <p:spPr>
          <a:xfrm>
            <a:off x="666749" y="1239204"/>
            <a:ext cx="6010275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7.2.2</a:t>
            </a: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2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층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4219027" y="4969020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98B9B-FA1D-42AC-92FF-3C3BF38C1C4C}"/>
              </a:ext>
            </a:extLst>
          </p:cNvPr>
          <p:cNvSpPr txBox="1"/>
          <p:nvPr/>
        </p:nvSpPr>
        <p:spPr>
          <a:xfrm>
            <a:off x="7193453" y="1766047"/>
            <a:ext cx="4690893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2.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생성한 입력 데이터와 목표 데이터를 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각각 훈련데이터와 테스트 데이터로 나누고 데이터 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27A3AF-CE2A-46D2-A7ED-59CEDA17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4" y="2202139"/>
            <a:ext cx="6496050" cy="34956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41CDA24-838D-4390-936E-C9672B71D2F7}"/>
              </a:ext>
            </a:extLst>
          </p:cNvPr>
          <p:cNvSpPr/>
          <p:nvPr/>
        </p:nvSpPr>
        <p:spPr>
          <a:xfrm>
            <a:off x="9339941" y="3448388"/>
            <a:ext cx="413657" cy="642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99140-ECB1-488B-BF2A-61910967D49D}"/>
              </a:ext>
            </a:extLst>
          </p:cNvPr>
          <p:cNvSpPr txBox="1"/>
          <p:nvPr/>
        </p:nvSpPr>
        <p:spPr>
          <a:xfrm>
            <a:off x="7201324" y="4502261"/>
            <a:ext cx="4690893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데이터를 나누는 이유는 오버 피팅이 일어나고 있지 않았는지 확인하기 위함</a:t>
            </a:r>
          </a:p>
        </p:txBody>
      </p:sp>
    </p:spTree>
    <p:extLst>
      <p:ext uri="{BB962C8B-B14F-4D97-AF65-F5344CB8AC3E}">
        <p14:creationId xmlns:p14="http://schemas.microsoft.com/office/powerpoint/2010/main" val="2927363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4219027" y="4969020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98B9B-FA1D-42AC-92FF-3C3BF38C1C4C}"/>
              </a:ext>
            </a:extLst>
          </p:cNvPr>
          <p:cNvSpPr txBox="1"/>
          <p:nvPr/>
        </p:nvSpPr>
        <p:spPr>
          <a:xfrm>
            <a:off x="6469942" y="1029804"/>
            <a:ext cx="4690893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3.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분할한 데이터를 그려본다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41CDA24-838D-4390-936E-C9672B71D2F7}"/>
              </a:ext>
            </a:extLst>
          </p:cNvPr>
          <p:cNvSpPr/>
          <p:nvPr/>
        </p:nvSpPr>
        <p:spPr>
          <a:xfrm>
            <a:off x="8610600" y="1626433"/>
            <a:ext cx="413657" cy="642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51ADE9-177E-4E22-8B34-72D5C34F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63" y="1253292"/>
            <a:ext cx="4711843" cy="5417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F7C000-ED07-4685-A6ED-EAD6290A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2374359"/>
            <a:ext cx="6505575" cy="331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06D446-73CF-4320-8F7C-CAAD2E103C8F}"/>
              </a:ext>
            </a:extLst>
          </p:cNvPr>
          <p:cNvSpPr txBox="1"/>
          <p:nvPr/>
        </p:nvSpPr>
        <p:spPr>
          <a:xfrm>
            <a:off x="6450890" y="5659121"/>
            <a:ext cx="469089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데이터 준비 완료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825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4219027" y="4969020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98B9B-FA1D-42AC-92FF-3C3BF38C1C4C}"/>
              </a:ext>
            </a:extLst>
          </p:cNvPr>
          <p:cNvSpPr txBox="1"/>
          <p:nvPr/>
        </p:nvSpPr>
        <p:spPr>
          <a:xfrm>
            <a:off x="5715003" y="608340"/>
            <a:ext cx="6193462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4.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데이터 준비를 완료했으니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포워드 네트워크 모델을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구현해보자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06D446-73CF-4320-8F7C-CAAD2E103C8F}"/>
              </a:ext>
            </a:extLst>
          </p:cNvPr>
          <p:cNvSpPr txBox="1"/>
          <p:nvPr/>
        </p:nvSpPr>
        <p:spPr>
          <a:xfrm>
            <a:off x="7345933" y="1746563"/>
            <a:ext cx="4690893" cy="461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포워드 네트워크 모델 함수를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FNN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이라고 할 때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왼쪽 그림은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FNN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 인수와 출력을 그린 것이다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FNN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 입력은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x,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출력은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y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입력은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D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차원 벡터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(2)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출력은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K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차원 벡터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(3),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데이터 수가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N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개이므로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입력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x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N*D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차원의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행렬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출력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y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N*K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차원의 행렬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D6FC5-CDC6-4E99-B07A-2C2FA228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" y="1209955"/>
            <a:ext cx="7653560" cy="546113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310877-B12B-4B2F-9754-12807D365C98}"/>
              </a:ext>
            </a:extLst>
          </p:cNvPr>
          <p:cNvSpPr/>
          <p:nvPr/>
        </p:nvSpPr>
        <p:spPr>
          <a:xfrm>
            <a:off x="748984" y="1570143"/>
            <a:ext cx="2876718" cy="111989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276A242-F28D-46C0-AC54-BAFE3D43E1F4}"/>
              </a:ext>
            </a:extLst>
          </p:cNvPr>
          <p:cNvSpPr/>
          <p:nvPr/>
        </p:nvSpPr>
        <p:spPr>
          <a:xfrm>
            <a:off x="4476750" y="1489651"/>
            <a:ext cx="2876718" cy="111989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12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4219027" y="4969020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98B9B-FA1D-42AC-92FF-3C3BF38C1C4C}"/>
              </a:ext>
            </a:extLst>
          </p:cNvPr>
          <p:cNvSpPr txBox="1"/>
          <p:nvPr/>
        </p:nvSpPr>
        <p:spPr>
          <a:xfrm>
            <a:off x="5715003" y="608340"/>
            <a:ext cx="6193462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4.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데이터 준비를 완료했으니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포워드 네트워크 모델을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구현해보자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06D446-73CF-4320-8F7C-CAAD2E103C8F}"/>
              </a:ext>
            </a:extLst>
          </p:cNvPr>
          <p:cNvSpPr txBox="1"/>
          <p:nvPr/>
        </p:nvSpPr>
        <p:spPr>
          <a:xfrm>
            <a:off x="7358232" y="1775408"/>
            <a:ext cx="4690893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여기서 벡터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y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 요소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Y[n,0], y[n,1], y[n,2]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는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각각의 입력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x[n, :]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이 클래스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0,1,2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에 속해 있을 가능성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확률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을 나타내고 있다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다 더하면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이 되는 제약이 있으니 주의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중간층의 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: M (2)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출력층의 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: K (3)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M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과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K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는 네트워크의 인수인 반면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N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과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D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는 입력 데이터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x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 차원에서 알 수 있으므로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인수에 들어가지 않는다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D6FC5-CDC6-4E99-B07A-2C2FA228E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4"/>
          <a:stretch/>
        </p:blipFill>
        <p:spPr>
          <a:xfrm>
            <a:off x="23147" y="1209955"/>
            <a:ext cx="7330321" cy="546113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276A242-F28D-46C0-AC54-BAFE3D43E1F4}"/>
              </a:ext>
            </a:extLst>
          </p:cNvPr>
          <p:cNvSpPr/>
          <p:nvPr/>
        </p:nvSpPr>
        <p:spPr>
          <a:xfrm>
            <a:off x="4476750" y="1489651"/>
            <a:ext cx="2876718" cy="111989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F428F42-3C9D-4ABF-B5EC-0D14A9C5EB30}"/>
              </a:ext>
            </a:extLst>
          </p:cNvPr>
          <p:cNvSpPr/>
          <p:nvPr/>
        </p:nvSpPr>
        <p:spPr>
          <a:xfrm>
            <a:off x="9539981" y="3094660"/>
            <a:ext cx="382772" cy="4697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0EF5251-C2E2-4303-B20F-AEE4B3722F23}"/>
              </a:ext>
            </a:extLst>
          </p:cNvPr>
          <p:cNvSpPr/>
          <p:nvPr/>
        </p:nvSpPr>
        <p:spPr>
          <a:xfrm>
            <a:off x="666749" y="2530552"/>
            <a:ext cx="2876718" cy="134308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2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4219027" y="4969020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98B9B-FA1D-42AC-92FF-3C3BF38C1C4C}"/>
              </a:ext>
            </a:extLst>
          </p:cNvPr>
          <p:cNvSpPr txBox="1"/>
          <p:nvPr/>
        </p:nvSpPr>
        <p:spPr>
          <a:xfrm>
            <a:off x="5715003" y="608340"/>
            <a:ext cx="6193462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4.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데이터 준비를 완료했으니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포워드 네트워크 모델을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구현해보자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06D446-73CF-4320-8F7C-CAAD2E103C8F}"/>
              </a:ext>
            </a:extLst>
          </p:cNvPr>
          <p:cNvSpPr txBox="1"/>
          <p:nvPr/>
        </p:nvSpPr>
        <p:spPr>
          <a:xfrm>
            <a:off x="7345933" y="1746563"/>
            <a:ext cx="4690893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중간층 가중치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W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출력층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가중치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V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W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와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V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도 네트워크에 전달 된다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Q.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이 때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, W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은 행렬의 크기가 어떨까요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V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은 행렬의 크기가 어떨까요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lphaUcPeriod"/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왼쪽에 나와 있듯이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W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M * (D+1)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행렬이고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V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K * (M+1)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행렬이다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+1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씩 있는 이유는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바이어스 입력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바이어스 뉴런 때문이다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D6FC5-CDC6-4E99-B07A-2C2FA228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" y="1209955"/>
            <a:ext cx="7653560" cy="546113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310877-B12B-4B2F-9754-12807D365C98}"/>
              </a:ext>
            </a:extLst>
          </p:cNvPr>
          <p:cNvSpPr/>
          <p:nvPr/>
        </p:nvSpPr>
        <p:spPr>
          <a:xfrm>
            <a:off x="807822" y="3772262"/>
            <a:ext cx="2876718" cy="140577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4219027" y="4969020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98B9B-FA1D-42AC-92FF-3C3BF38C1C4C}"/>
              </a:ext>
            </a:extLst>
          </p:cNvPr>
          <p:cNvSpPr txBox="1"/>
          <p:nvPr/>
        </p:nvSpPr>
        <p:spPr>
          <a:xfrm>
            <a:off x="5715003" y="608340"/>
            <a:ext cx="6193462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4.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데이터 준비를 완료했으니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포워드 네트워크 모델을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구현해보자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06D446-73CF-4320-8F7C-CAAD2E103C8F}"/>
              </a:ext>
            </a:extLst>
          </p:cNvPr>
          <p:cNvSpPr txBox="1"/>
          <p:nvPr/>
        </p:nvSpPr>
        <p:spPr>
          <a:xfrm>
            <a:off x="7345933" y="1746563"/>
            <a:ext cx="4690893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W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와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V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 정보는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W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와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V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를 하나로 한 벡터 </a:t>
            </a:r>
            <a:r>
              <a:rPr lang="en-US" altLang="ko-KR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wv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로 전달한다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D6FC5-CDC6-4E99-B07A-2C2FA228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" y="1209955"/>
            <a:ext cx="7653560" cy="546113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310877-B12B-4B2F-9754-12807D365C98}"/>
              </a:ext>
            </a:extLst>
          </p:cNvPr>
          <p:cNvSpPr/>
          <p:nvPr/>
        </p:nvSpPr>
        <p:spPr>
          <a:xfrm>
            <a:off x="973209" y="5109710"/>
            <a:ext cx="2876718" cy="140577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167DE2-BD19-49E7-83A1-EEC0EAB0E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260" y="2696990"/>
            <a:ext cx="2614652" cy="1508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E917E0-F572-400E-9F93-D146EB70172B}"/>
              </a:ext>
            </a:extLst>
          </p:cNvPr>
          <p:cNvSpPr txBox="1"/>
          <p:nvPr/>
        </p:nvSpPr>
        <p:spPr>
          <a:xfrm>
            <a:off x="7397137" y="4179756"/>
            <a:ext cx="4690893" cy="263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가령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중간층 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M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이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이고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출력층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K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가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3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인 경우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가중치가 위 행렬과 같다고 할 때 </a:t>
            </a:r>
            <a:r>
              <a:rPr lang="en-US" altLang="ko-KR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wv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는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M * (D+1) + K * (M+1) = 2*3 + 3*3 = 15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길이인 벡터이다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이유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학습하는 매개변수를 한 곳에 모아두면 나중에 최적화 프로그램을 만들기 쉽다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52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4219027" y="4969020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06D446-73CF-4320-8F7C-CAAD2E103C8F}"/>
              </a:ext>
            </a:extLst>
          </p:cNvPr>
          <p:cNvSpPr txBox="1"/>
          <p:nvPr/>
        </p:nvSpPr>
        <p:spPr>
          <a:xfrm>
            <a:off x="7366295" y="807529"/>
            <a:ext cx="4690893" cy="669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FNN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 출력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: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N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개의 데이터에 대응한 출력 </a:t>
            </a:r>
            <a:r>
              <a:rPr lang="en-US" altLang="ko-KR" sz="2000" b="1" dirty="0">
                <a:latin typeface="a고딕14" panose="02020600000000000000" pitchFamily="18" charset="-127"/>
                <a:ea typeface="a고딕14" panose="02020600000000000000" pitchFamily="18" charset="-127"/>
              </a:rPr>
              <a:t>y</a:t>
            </a:r>
            <a:endParaRPr lang="en-US" altLang="ko-KR" sz="16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(N *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출력층의 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K)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행렬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중간층의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출력 </a:t>
            </a:r>
            <a:r>
              <a:rPr lang="en-US" altLang="ko-KR" sz="2000" b="1" dirty="0">
                <a:latin typeface="a고딕14" panose="02020600000000000000" pitchFamily="18" charset="-127"/>
                <a:ea typeface="a고딕14" panose="02020600000000000000" pitchFamily="18" charset="-127"/>
              </a:rPr>
              <a:t>z</a:t>
            </a:r>
            <a:endParaRPr lang="en-US" altLang="ko-KR" sz="16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(N *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중간층의 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M)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행렬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중간층의 입력 총합 </a:t>
            </a:r>
            <a:r>
              <a:rPr lang="en-US" altLang="ko-KR" sz="2000" b="1" dirty="0">
                <a:latin typeface="a고딕14" panose="02020600000000000000" pitchFamily="18" charset="-127"/>
                <a:ea typeface="a고딕14" panose="02020600000000000000" pitchFamily="18" charset="-127"/>
              </a:rPr>
              <a:t>b</a:t>
            </a:r>
            <a:endParaRPr lang="en-US" altLang="ko-KR" sz="16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(N *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중간층의 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M)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행렬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출력층의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입력 총합 </a:t>
            </a:r>
            <a:r>
              <a:rPr lang="en-US" altLang="ko-KR" sz="2000" b="1" dirty="0">
                <a:latin typeface="a고딕14" panose="02020600000000000000" pitchFamily="18" charset="-127"/>
                <a:ea typeface="a고딕14" panose="02020600000000000000" pitchFamily="18" charset="-127"/>
              </a:rPr>
              <a:t>a</a:t>
            </a:r>
            <a:endParaRPr lang="en-US" altLang="ko-KR" sz="16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(N *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출력층의 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K)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행렬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D6FC5-CDC6-4E99-B07A-2C2FA228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" y="1209955"/>
            <a:ext cx="7653560" cy="546113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310877-B12B-4B2F-9754-12807D365C98}"/>
              </a:ext>
            </a:extLst>
          </p:cNvPr>
          <p:cNvSpPr/>
          <p:nvPr/>
        </p:nvSpPr>
        <p:spPr>
          <a:xfrm>
            <a:off x="4403628" y="1561816"/>
            <a:ext cx="2876718" cy="501918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8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4219027" y="4969020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06D446-73CF-4320-8F7C-CAAD2E103C8F}"/>
              </a:ext>
            </a:extLst>
          </p:cNvPr>
          <p:cNvSpPr txBox="1"/>
          <p:nvPr/>
        </p:nvSpPr>
        <p:spPr>
          <a:xfrm>
            <a:off x="5733280" y="1286739"/>
            <a:ext cx="5133061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네트워크에 전달되는 인자는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(1)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중간층 가중치와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출력층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가중치를 하나로 한 벡터 </a:t>
            </a:r>
            <a:r>
              <a:rPr lang="en-US" altLang="ko-KR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wv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(2)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중간층의 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M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(3)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출력층의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K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(4)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입력데이터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3305174" y="241202"/>
            <a:ext cx="426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네트워크 모델의 함수 </a:t>
            </a:r>
            <a:r>
              <a:rPr lang="en-US" altLang="ko-KR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FNN</a:t>
            </a:r>
            <a:r>
              <a:rPr lang="ko-KR" altLang="en-US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의 </a:t>
            </a:r>
            <a:r>
              <a:rPr lang="ko-KR" altLang="en-US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파이썬</a:t>
            </a:r>
            <a:r>
              <a:rPr lang="ko-KR" altLang="en-US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77B8D-2BB6-41BF-9B5B-615C9EB3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68" y="1211998"/>
            <a:ext cx="4701924" cy="550971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4F034A2-0477-4831-8DFE-4EC7D1E10549}"/>
              </a:ext>
            </a:extLst>
          </p:cNvPr>
          <p:cNvSpPr/>
          <p:nvPr/>
        </p:nvSpPr>
        <p:spPr>
          <a:xfrm>
            <a:off x="409406" y="2334614"/>
            <a:ext cx="4928138" cy="49538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953C67-7C47-4521-9397-BC25BC4E1362}"/>
              </a:ext>
            </a:extLst>
          </p:cNvPr>
          <p:cNvSpPr/>
          <p:nvPr/>
        </p:nvSpPr>
        <p:spPr>
          <a:xfrm>
            <a:off x="491587" y="4409978"/>
            <a:ext cx="4928138" cy="72963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957EE8-9B9D-42A3-9226-080787C7E243}"/>
              </a:ext>
            </a:extLst>
          </p:cNvPr>
          <p:cNvSpPr txBox="1"/>
          <p:nvPr/>
        </p:nvSpPr>
        <p:spPr>
          <a:xfrm>
            <a:off x="5733280" y="3811593"/>
            <a:ext cx="5133061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UcParenBoth"/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부분의 </a:t>
            </a:r>
            <a:r>
              <a:rPr lang="en-US" altLang="ko-KR" sz="16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np.r</a:t>
            </a:r>
            <a:r>
              <a:rPr lang="en-US" altLang="ko-KR" sz="16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_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[</a:t>
            </a:r>
            <a:r>
              <a:rPr lang="en-US" altLang="ko-KR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x[n, :],1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]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는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행렬을 옆으로 연결시키는 명령어로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항상 </a:t>
            </a:r>
            <a:r>
              <a:rPr lang="en-US" altLang="ko-KR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 더미 입력을 </a:t>
            </a:r>
            <a:r>
              <a:rPr lang="en-US" altLang="ko-KR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x</a:t>
            </a:r>
            <a:r>
              <a:rPr lang="ko-KR" altLang="en-US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의 </a:t>
            </a:r>
            <a:r>
              <a:rPr lang="en-US" altLang="ko-KR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</a:t>
            </a:r>
            <a:r>
              <a:rPr lang="ko-KR" altLang="en-US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번째 요소 </a:t>
            </a:r>
            <a:r>
              <a:rPr lang="en-US" altLang="ko-KR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마지막 요소</a:t>
            </a:r>
            <a:r>
              <a:rPr lang="en-US" altLang="ko-KR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sz="16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 덧 붙인 것이다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lphaUcParenBoth"/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그 아래 줄은 중간층의 입력 총합인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b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를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시그모이드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함수에 적용하여 중간층의 출력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z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구하는 줄이다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DDE391-A3F0-43CA-BB63-37D8DDE59207}"/>
              </a:ext>
            </a:extLst>
          </p:cNvPr>
          <p:cNvGrpSpPr/>
          <p:nvPr/>
        </p:nvGrpSpPr>
        <p:grpSpPr>
          <a:xfrm>
            <a:off x="2508454" y="1324780"/>
            <a:ext cx="6261148" cy="3912657"/>
            <a:chOff x="2508454" y="1324780"/>
            <a:chExt cx="6261148" cy="391265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31FA05B-DE9E-41E1-8CF7-C0F797BD2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11" t="17550" r="11527" b="31417"/>
            <a:stretch/>
          </p:blipFill>
          <p:spPr>
            <a:xfrm>
              <a:off x="2508454" y="1324780"/>
              <a:ext cx="6261148" cy="391265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F5396D-E7F5-4A0C-9FDA-0017A6674B70}"/>
                </a:ext>
              </a:extLst>
            </p:cNvPr>
            <p:cNvSpPr/>
            <p:nvPr/>
          </p:nvSpPr>
          <p:spPr>
            <a:xfrm>
              <a:off x="6464595" y="4561367"/>
              <a:ext cx="2170105" cy="676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84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 animBg="1"/>
      <p:bldP spid="1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719137" y="1559755"/>
            <a:ext cx="648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r>
              <a:rPr lang="en-US" altLang="ko-KR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(= </a:t>
            </a:r>
            <a:r>
              <a:rPr lang="ko-KR" altLang="en-US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심층신경망</a:t>
            </a:r>
            <a:r>
              <a:rPr lang="en-US" altLang="ko-KR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 DNN, deep neural network)</a:t>
            </a:r>
            <a:endParaRPr lang="ko-KR" altLang="en-US" sz="2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176B6-2469-4E63-906E-3948C55350CF}"/>
              </a:ext>
            </a:extLst>
          </p:cNvPr>
          <p:cNvSpPr txBox="1"/>
          <p:nvPr/>
        </p:nvSpPr>
        <p:spPr>
          <a:xfrm>
            <a:off x="1666873" y="3803578"/>
            <a:ext cx="9744075" cy="417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딥러닝의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적용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현재 이미지 인식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음성 인식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자연어 처리 등 다양한 곳에 적용되고 있음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6D9356-F6B6-4E45-8A67-FD43CFAAFD6C}"/>
              </a:ext>
            </a:extLst>
          </p:cNvPr>
          <p:cNvSpPr/>
          <p:nvPr/>
        </p:nvSpPr>
        <p:spPr>
          <a:xfrm>
            <a:off x="4143375" y="2062406"/>
            <a:ext cx="74295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6769EF0-0208-4BCC-B91C-0FA7DBEE5C7F}"/>
              </a:ext>
            </a:extLst>
          </p:cNvPr>
          <p:cNvSpPr/>
          <p:nvPr/>
        </p:nvSpPr>
        <p:spPr>
          <a:xfrm>
            <a:off x="4367212" y="2303940"/>
            <a:ext cx="295275" cy="401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E1795-77CD-4FB9-BC8F-8B17929CE9F3}"/>
              </a:ext>
            </a:extLst>
          </p:cNvPr>
          <p:cNvSpPr txBox="1"/>
          <p:nvPr/>
        </p:nvSpPr>
        <p:spPr>
          <a:xfrm>
            <a:off x="3352799" y="2901711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깊은 층으로 이루어진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136618-C757-4481-91A7-B89169E0490B}"/>
              </a:ext>
            </a:extLst>
          </p:cNvPr>
          <p:cNvSpPr txBox="1"/>
          <p:nvPr/>
        </p:nvSpPr>
        <p:spPr>
          <a:xfrm>
            <a:off x="5562599" y="2901711"/>
            <a:ext cx="443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(=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뇌의 신경회로를 모방한 계산 모델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F46A6D-6AD1-4A3B-AFEA-84131882C200}"/>
              </a:ext>
            </a:extLst>
          </p:cNvPr>
          <p:cNvSpPr/>
          <p:nvPr/>
        </p:nvSpPr>
        <p:spPr>
          <a:xfrm>
            <a:off x="5029200" y="2062406"/>
            <a:ext cx="1981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0AF89D1-4B05-4A57-B1FD-3C5BB70F1767}"/>
              </a:ext>
            </a:extLst>
          </p:cNvPr>
          <p:cNvSpPr/>
          <p:nvPr/>
        </p:nvSpPr>
        <p:spPr>
          <a:xfrm>
            <a:off x="6015037" y="2303940"/>
            <a:ext cx="295275" cy="401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57CB1-7F81-4CDC-9C6B-0050084C8188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E90432-88DF-491C-B172-6BC1E0946181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딥러닝에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관하여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7C87A6-BFCA-4693-87A3-A4C1DB71CE31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93FD0-8879-48D7-B184-DD5B1B387A3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7.0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67C58E-0D55-4CAB-A082-90E63EA5587D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456052-1071-438E-9F97-D7CADE69C5D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34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9" grpId="0" animBg="1"/>
      <p:bldP spid="10" grpId="0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934636-E84D-4CDD-8E36-7DDEDC35FB11}"/>
              </a:ext>
            </a:extLst>
          </p:cNvPr>
          <p:cNvSpPr/>
          <p:nvPr/>
        </p:nvSpPr>
        <p:spPr>
          <a:xfrm>
            <a:off x="4219027" y="4969020"/>
            <a:ext cx="2705100" cy="100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06D446-73CF-4320-8F7C-CAAD2E103C8F}"/>
              </a:ext>
            </a:extLst>
          </p:cNvPr>
          <p:cNvSpPr txBox="1"/>
          <p:nvPr/>
        </p:nvSpPr>
        <p:spPr>
          <a:xfrm>
            <a:off x="6220739" y="1242847"/>
            <a:ext cx="5133061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FNN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함수가 반환하는 것은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y, a, z, b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# test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부분에서 동작 확인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가중치 </a:t>
            </a:r>
            <a:r>
              <a:rPr lang="en-US" altLang="ko-KR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wv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를 모두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로 준 뒤 입력 데이터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개만 넣어서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FNN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함수를 호출하면 결과는 왼쪽 아래와 같이 나온다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3305174" y="241202"/>
            <a:ext cx="426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네트워크 모델의 함수 </a:t>
            </a:r>
            <a:r>
              <a:rPr lang="en-US" altLang="ko-KR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FNN</a:t>
            </a:r>
            <a:r>
              <a:rPr lang="ko-KR" altLang="en-US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의 </a:t>
            </a:r>
            <a:r>
              <a:rPr lang="ko-KR" altLang="en-US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파이썬</a:t>
            </a:r>
            <a:r>
              <a:rPr lang="ko-KR" altLang="en-US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957EE8-9B9D-42A3-9226-080787C7E243}"/>
              </a:ext>
            </a:extLst>
          </p:cNvPr>
          <p:cNvSpPr txBox="1"/>
          <p:nvPr/>
        </p:nvSpPr>
        <p:spPr>
          <a:xfrm>
            <a:off x="6220738" y="3737995"/>
            <a:ext cx="5133061" cy="263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Y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출력층의 출력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가중치를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로 다 주었기에 다 같은 값이 나왔고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소프트맥스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함수에 적용했기에 합이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A 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출력층의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입력 총합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Z 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중간층의 출력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시그모이드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함수에 적용했기에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0 ~ 1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사이의 값이 나왔다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B 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중간층의 입력 총합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EB0A8F-55AC-42E2-ACA6-EE73FCE89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4"/>
          <a:stretch/>
        </p:blipFill>
        <p:spPr>
          <a:xfrm>
            <a:off x="622435" y="1879600"/>
            <a:ext cx="5029200" cy="35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87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6D446-73CF-4320-8F7C-CAAD2E103C8F}"/>
                  </a:ext>
                </a:extLst>
              </p:cNvPr>
              <p:cNvSpPr txBox="1"/>
              <p:nvPr/>
            </p:nvSpPr>
            <p:spPr>
              <a:xfrm>
                <a:off x="3164418" y="2308111"/>
                <a:ext cx="5863163" cy="2931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(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이어서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)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아까 생성한 데이터는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3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분류 문제이므로 분류 문제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è"/>
                </a:pP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오차 함수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: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평균 교차 엔트로피 오차</a:t>
                </a: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	E(</a:t>
                </a:r>
                <a:r>
                  <a:rPr lang="en-US" altLang="ko-KR" dirty="0" err="1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w,v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/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𝑛𝑘</m:t>
                                          </m:r>
                                        </m:e>
                                        <m:sub/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6D446-73CF-4320-8F7C-CAAD2E103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18" y="2308111"/>
                <a:ext cx="5863163" cy="2931508"/>
              </a:xfrm>
              <a:prstGeom prst="rect">
                <a:avLst/>
              </a:prstGeom>
              <a:blipFill>
                <a:blip r:embed="rId3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838200" y="1417992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7.2.3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미분법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552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C90EC8-9612-43DF-84D1-2FE788962484}"/>
              </a:ext>
            </a:extLst>
          </p:cNvPr>
          <p:cNvSpPr/>
          <p:nvPr/>
        </p:nvSpPr>
        <p:spPr>
          <a:xfrm>
            <a:off x="2449416" y="5076306"/>
            <a:ext cx="442914" cy="425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6D446-73CF-4320-8F7C-CAAD2E103C8F}"/>
                  </a:ext>
                </a:extLst>
              </p:cNvPr>
              <p:cNvSpPr txBox="1"/>
              <p:nvPr/>
            </p:nvSpPr>
            <p:spPr>
              <a:xfrm>
                <a:off x="7409245" y="1427646"/>
                <a:ext cx="4639880" cy="4960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평균 교차 엔트로피 오차를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dirty="0" err="1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파이썬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코드로 구현</a:t>
                </a: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CE_FNN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함수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평균 교차 엔트로피 오차 반환</a:t>
                </a: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E(</a:t>
                </a:r>
                <a:r>
                  <a:rPr lang="en-US" altLang="ko-KR" dirty="0" err="1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w,v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/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𝑛𝑘</m:t>
                                          </m:r>
                                        </m:e>
                                        <m:sub/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내부에서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FNN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이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x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에 대한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y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를 출력하고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Y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와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t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를 비교하여 크로스 엔트로피가 계산된다</a:t>
                </a: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6D446-73CF-4320-8F7C-CAAD2E103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245" y="1427646"/>
                <a:ext cx="4639880" cy="4960525"/>
              </a:xfrm>
              <a:prstGeom prst="rect">
                <a:avLst/>
              </a:prstGeom>
              <a:blipFill>
                <a:blip r:embed="rId3"/>
                <a:stretch>
                  <a:fillRect l="-10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838200" y="1417992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7.2.3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미분법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E3B9E6-D9B1-4D1C-8B9B-7F94EE3F5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62" y="2149846"/>
            <a:ext cx="6600825" cy="347662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CD9D09E-D3B5-4351-B4F1-5C95621644F5}"/>
              </a:ext>
            </a:extLst>
          </p:cNvPr>
          <p:cNvSpPr/>
          <p:nvPr/>
        </p:nvSpPr>
        <p:spPr>
          <a:xfrm>
            <a:off x="1504559" y="3233678"/>
            <a:ext cx="5374706" cy="49538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01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6D446-73CF-4320-8F7C-CAAD2E103C8F}"/>
                  </a:ext>
                </a:extLst>
              </p:cNvPr>
              <p:cNvSpPr txBox="1"/>
              <p:nvPr/>
            </p:nvSpPr>
            <p:spPr>
              <a:xfrm>
                <a:off x="838200" y="2154334"/>
                <a:ext cx="6253716" cy="5029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경사 하강법을 적용하려면 오차 함수를 매개 변수로 편미분한 식이 필요하나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이렇게 </a:t>
                </a:r>
                <a:r>
                  <a:rPr lang="ko-KR" altLang="en-US" dirty="0" err="1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편미분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하지 않고도 값을 구하는 방법이 있다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C00000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1. </a:t>
                </a:r>
                <a:r>
                  <a:rPr lang="ko-KR" altLang="en-US" dirty="0">
                    <a:solidFill>
                      <a:srgbClr val="C00000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경사 </a:t>
                </a:r>
                <a:r>
                  <a:rPr lang="ko-KR" altLang="en-US" dirty="0" err="1">
                    <a:solidFill>
                      <a:srgbClr val="C00000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하강법</a:t>
                </a:r>
                <a:r>
                  <a:rPr lang="ko-KR" altLang="en-US" dirty="0">
                    <a:solidFill>
                      <a:srgbClr val="C00000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 w*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지점이라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할 때 매개변수에 관한 </a:t>
                </a:r>
                <a:r>
                  <a:rPr lang="ko-KR" altLang="en-US" dirty="0" err="1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편미분을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계산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계산한 값에 마이너스 곱한 방향으로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w*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을 갱신</a:t>
                </a: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rgbClr val="C00000"/>
                  </a:solidFill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C00000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2. </a:t>
                </a:r>
                <a:r>
                  <a:rPr lang="ko-KR" altLang="en-US" dirty="0">
                    <a:solidFill>
                      <a:srgbClr val="C00000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미분 없이 기울기 근사하기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 w*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의 조금 앞 지점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(w*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+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과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w*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의 조금 뒤 지점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(w*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-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에서의 오차함수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E(w*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+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, E(w*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-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의 값을 구하면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w* </a:t>
                </a: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지점에서의 기울기 근사 가능</a:t>
                </a: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6D446-73CF-4320-8F7C-CAAD2E103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54334"/>
                <a:ext cx="6253716" cy="5029838"/>
              </a:xfrm>
              <a:prstGeom prst="rect">
                <a:avLst/>
              </a:prstGeom>
              <a:blipFill>
                <a:blip r:embed="rId3"/>
                <a:stretch>
                  <a:fillRect l="-878" r="-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838200" y="1417992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7.2.3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미분법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CDE24FF-B2EA-4003-ACD6-B52B30F882DC}"/>
              </a:ext>
            </a:extLst>
          </p:cNvPr>
          <p:cNvSpPr/>
          <p:nvPr/>
        </p:nvSpPr>
        <p:spPr>
          <a:xfrm flipV="1">
            <a:off x="7242343" y="5165334"/>
            <a:ext cx="531628" cy="45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4B1AE-A8F2-417E-80DD-3B1A4EED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98" y="4897419"/>
            <a:ext cx="3583976" cy="9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22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06D446-73CF-4320-8F7C-CAAD2E103C8F}"/>
              </a:ext>
            </a:extLst>
          </p:cNvPr>
          <p:cNvSpPr txBox="1"/>
          <p:nvPr/>
        </p:nvSpPr>
        <p:spPr>
          <a:xfrm>
            <a:off x="1152523" y="1410001"/>
            <a:ext cx="4624478" cy="111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편미분을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통한 경사 </a:t>
            </a:r>
            <a:r>
              <a:rPr lang="ko-KR" altLang="en-US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하강법</a:t>
            </a:r>
            <a:endParaRPr lang="en-US" altLang="ko-KR" dirty="0">
              <a:solidFill>
                <a:srgbClr val="C00000"/>
              </a:solidFill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w* 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지점이라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할 때 매개변수에 관한 </a:t>
            </a:r>
            <a:r>
              <a:rPr lang="ko-KR" altLang="en-US" sz="1400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편미분을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계산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계산한 값에 마이너스 곱한 방향으로 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w*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을 갱신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3286124" y="173979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7.2.3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미분법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87D2DB-3A23-4DB8-837E-539547313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" t="9896" r="57361" b="10460"/>
          <a:stretch/>
        </p:blipFill>
        <p:spPr>
          <a:xfrm>
            <a:off x="1332251" y="2584619"/>
            <a:ext cx="3494929" cy="38021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7FD648-11DD-41E2-B9FE-1A2B568F9EAB}"/>
                  </a:ext>
                </a:extLst>
              </p:cNvPr>
              <p:cNvSpPr txBox="1"/>
              <p:nvPr/>
            </p:nvSpPr>
            <p:spPr>
              <a:xfrm>
                <a:off x="6170452" y="1294933"/>
                <a:ext cx="4997579" cy="1439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C00000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2. </a:t>
                </a:r>
                <a:r>
                  <a:rPr lang="ko-KR" altLang="en-US" dirty="0">
                    <a:solidFill>
                      <a:srgbClr val="C00000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미분 없이 기울기 근사하기 </a:t>
                </a:r>
                <a:endParaRPr lang="en-US" altLang="ko-KR" dirty="0">
                  <a:solidFill>
                    <a:srgbClr val="C00000"/>
                  </a:solidFill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 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의 조금 앞 지점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(w*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+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과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의 조금 뒤 지점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(w*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-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에서의 오차함수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E(w*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+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, E(w*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-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의 값을 구하면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w* 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지점에서의 기울기 근사 가능</a:t>
                </a:r>
                <a:endParaRPr lang="en-US" altLang="ko-KR" sz="1400" dirty="0"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7FD648-11DD-41E2-B9FE-1A2B568F9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452" y="1294933"/>
                <a:ext cx="4997579" cy="1439625"/>
              </a:xfrm>
              <a:prstGeom prst="rect">
                <a:avLst/>
              </a:prstGeom>
              <a:blipFill>
                <a:blip r:embed="rId4"/>
                <a:stretch>
                  <a:fillRect l="-976" b="-3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56381DA7-1FBE-4C7F-8E3D-69A3652FE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39" t="11217" r="6102" b="16956"/>
          <a:stretch/>
        </p:blipFill>
        <p:spPr>
          <a:xfrm>
            <a:off x="6250172" y="2937057"/>
            <a:ext cx="4350228" cy="32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3286124" y="173979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7.2.3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미분법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7FD648-11DD-41E2-B9FE-1A2B568F9EAB}"/>
                  </a:ext>
                </a:extLst>
              </p:cNvPr>
              <p:cNvSpPr txBox="1"/>
              <p:nvPr/>
            </p:nvSpPr>
            <p:spPr>
              <a:xfrm>
                <a:off x="1096649" y="1347254"/>
                <a:ext cx="4997579" cy="1439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C00000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2. </a:t>
                </a:r>
                <a:r>
                  <a:rPr lang="ko-KR" altLang="en-US" dirty="0">
                    <a:solidFill>
                      <a:srgbClr val="C00000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미분 없이 기울기 근사하기 </a:t>
                </a:r>
                <a:endParaRPr lang="en-US" altLang="ko-KR" dirty="0">
                  <a:solidFill>
                    <a:srgbClr val="C00000"/>
                  </a:solidFill>
                  <a:latin typeface="a고딕14" panose="02020600000000000000" pitchFamily="18" charset="-127"/>
                  <a:ea typeface="a고딕14" panose="02020600000000000000" pitchFamily="18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 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의 조금 앞 지점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(w*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+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과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의 조금 뒤 지점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(w*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-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에서의 오차함수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E(w*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+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, E(w*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-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의 값을 구하면 </a:t>
                </a:r>
                <a:r>
                  <a:rPr lang="en-US" altLang="ko-KR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w* </a:t>
                </a:r>
                <a:r>
                  <a:rPr lang="ko-KR" altLang="en-US" sz="1400" dirty="0">
                    <a:latin typeface="a고딕14" panose="02020600000000000000" pitchFamily="18" charset="-127"/>
                    <a:ea typeface="a고딕14" panose="02020600000000000000" pitchFamily="18" charset="-127"/>
                    <a:sym typeface="Wingdings" panose="05000000000000000000" pitchFamily="2" charset="2"/>
                  </a:rPr>
                  <a:t>지점에서의 기울기 근사 가능</a:t>
                </a:r>
                <a:endParaRPr lang="en-US" altLang="ko-KR" sz="1400" dirty="0"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7FD648-11DD-41E2-B9FE-1A2B568F9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49" y="1347254"/>
                <a:ext cx="4997579" cy="1439625"/>
              </a:xfrm>
              <a:prstGeom prst="rect">
                <a:avLst/>
              </a:prstGeom>
              <a:blipFill>
                <a:blip r:embed="rId3"/>
                <a:stretch>
                  <a:fillRect l="-1098" b="-3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56381DA7-1FBE-4C7F-8E3D-69A3652FE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39" t="11217" r="6102" b="16956"/>
          <a:stretch/>
        </p:blipFill>
        <p:spPr>
          <a:xfrm>
            <a:off x="1176369" y="2989378"/>
            <a:ext cx="4350228" cy="32957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A647B-2A09-4920-886D-90FDF496C603}"/>
                  </a:ext>
                </a:extLst>
              </p:cNvPr>
              <p:cNvSpPr txBox="1"/>
              <p:nvPr/>
            </p:nvSpPr>
            <p:spPr>
              <a:xfrm>
                <a:off x="6273208" y="1043616"/>
                <a:ext cx="5231219" cy="296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but! </a:t>
                </a:r>
                <a:r>
                  <a:rPr lang="ko-KR" altLang="en-US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매개</a:t>
                </a:r>
                <a:r>
                  <a:rPr lang="en-US" altLang="ko-KR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 </a:t>
                </a:r>
                <a:r>
                  <a:rPr lang="ko-KR" altLang="en-US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변수는 </a:t>
                </a:r>
                <a:r>
                  <a:rPr lang="en-US" altLang="ko-KR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1</a:t>
                </a:r>
                <a:r>
                  <a:rPr lang="ko-KR" altLang="en-US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개가 아니고 여러 개이기 때문에 이 방식대로 하면 </a:t>
                </a:r>
                <a:r>
                  <a:rPr lang="ko-KR" altLang="en-US" dirty="0">
                    <a:solidFill>
                      <a:srgbClr val="C00000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계산 횟수가 많아진다는 단점</a:t>
                </a:r>
                <a:r>
                  <a:rPr lang="ko-KR" altLang="en-US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이 있다</a:t>
                </a:r>
                <a:r>
                  <a:rPr lang="en-US" altLang="ko-KR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.</a:t>
                </a:r>
              </a:p>
              <a:p>
                <a:endPara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  <a:p>
                <a:r>
                  <a:rPr lang="ko-KR" altLang="en-US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예를 들어</a:t>
                </a:r>
                <a:r>
                  <a:rPr lang="en-US" altLang="ko-KR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, </a:t>
                </a:r>
              </a:p>
              <a:p>
                <a:r>
                  <a:rPr lang="ko-KR" altLang="en-US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매개변수 </a:t>
                </a:r>
                <a:r>
                  <a:rPr lang="en-US" altLang="ko-KR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: </a:t>
                </a:r>
                <a:r>
                  <a:rPr lang="ko-KR" altLang="en-US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 </a:t>
                </a:r>
                <a:r>
                  <a:rPr lang="en-US" altLang="ko-KR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w0, w1, w2</a:t>
                </a:r>
              </a:p>
              <a:p>
                <a:endPara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  <a:p>
                <a:r>
                  <a:rPr lang="ko-KR" altLang="en-US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현재의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라는 점에서 </a:t>
                </a:r>
                <a:r>
                  <a:rPr lang="en-US" altLang="ko-KR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E(w0, w1, w2)</a:t>
                </a:r>
                <a:r>
                  <a:rPr lang="ko-KR" altLang="en-US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의 기울기를 알려면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 전후로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a고딕14" panose="02020600000000000000" pitchFamily="18" charset="-127"/>
                        <a:sym typeface="Wingdings" panose="05000000000000000000" pitchFamily="2" charset="2"/>
                      </a:rPr>
                      <m:t>𝜖</m:t>
                    </m:r>
                  </m:oMath>
                </a14:m>
                <a:r>
                  <a:rPr lang="ko-KR" altLang="en-US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 만큼 움직인 두 점의 기울기를 근사한다</a:t>
                </a:r>
                <a:r>
                  <a:rPr lang="en-US" altLang="ko-KR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.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ko-KR" altLang="en-US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은 고정</a:t>
                </a:r>
                <a:r>
                  <a:rPr lang="en-US" altLang="ko-KR" sz="1600" dirty="0">
                    <a:latin typeface="a고딕13" panose="02020600000000000000" pitchFamily="18" charset="-127"/>
                    <a:ea typeface="a고딕13" panose="02020600000000000000" pitchFamily="18" charset="-127"/>
                  </a:rPr>
                  <a:t>)</a:t>
                </a:r>
              </a:p>
              <a:p>
                <a:endPara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  <a:p>
                <a:endPara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A647B-2A09-4920-886D-90FDF496C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208" y="1043616"/>
                <a:ext cx="5231219" cy="2961067"/>
              </a:xfrm>
              <a:prstGeom prst="rect">
                <a:avLst/>
              </a:prstGeom>
              <a:blipFill>
                <a:blip r:embed="rId5"/>
                <a:stretch>
                  <a:fillRect l="-932" t="-823" r="-29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2F7DFC1-2EC2-46A7-956D-1AB5BABFB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188" y="3630852"/>
            <a:ext cx="5231219" cy="931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9F549-B5D2-4CF1-B9F5-FC461A9DFE43}"/>
              </a:ext>
            </a:extLst>
          </p:cNvPr>
          <p:cNvSpPr txBox="1"/>
          <p:nvPr/>
        </p:nvSpPr>
        <p:spPr>
          <a:xfrm>
            <a:off x="6273208" y="4637274"/>
            <a:ext cx="5410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W1, w2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에 대해서도 마찬가지로 자기 자신을 제외한 나머지 매개 변수를 고정하여 </a:t>
            </a:r>
            <a:r>
              <a:rPr lang="ko-KR" altLang="en-US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편미분을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구하면 오차함수가 어느 방향으로 기울어져 있는지 확인할 수 있으나 계산 비용이 비효율적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이유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한 매개변수의 미분을 계산하기 위해서는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번의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E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계산이 필요하기 때문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)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526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28EC18-BAA6-469B-80DE-B4556F67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48" y="1878934"/>
            <a:ext cx="6656554" cy="432799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687573" y="1361230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7.2.3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미분법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9F549-B5D2-4CF1-B9F5-FC461A9DFE43}"/>
              </a:ext>
            </a:extLst>
          </p:cNvPr>
          <p:cNvSpPr txBox="1"/>
          <p:nvPr/>
        </p:nvSpPr>
        <p:spPr>
          <a:xfrm>
            <a:off x="6857203" y="1978848"/>
            <a:ext cx="5334798" cy="13419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평균 교차 엔트로피 오차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CE_FNN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의 수치 미분을 출력하는 함수</a:t>
            </a: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en-US" altLang="ko-KR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dCE_FNN</a:t>
            </a: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Epsilon (</a:t>
            </a:r>
            <a:r>
              <a:rPr lang="ko-KR" altLang="en-US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엡실론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) :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충분히 작은 수인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0.001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로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351DA9-5C5B-44A5-A6BA-B79BAAE2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632" y="3439449"/>
            <a:ext cx="3583976" cy="99306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23C20B-D4B2-4F5B-87BF-29B4A3D3B531}"/>
              </a:ext>
            </a:extLst>
          </p:cNvPr>
          <p:cNvSpPr/>
          <p:nvPr/>
        </p:nvSpPr>
        <p:spPr>
          <a:xfrm>
            <a:off x="1271842" y="3247372"/>
            <a:ext cx="5374706" cy="116514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687573" y="1361230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7.2.3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미분법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9F549-B5D2-4CF1-B9F5-FC461A9DFE43}"/>
              </a:ext>
            </a:extLst>
          </p:cNvPr>
          <p:cNvSpPr txBox="1"/>
          <p:nvPr/>
        </p:nvSpPr>
        <p:spPr>
          <a:xfrm>
            <a:off x="6458634" y="1783778"/>
            <a:ext cx="5334798" cy="45427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여기서는 가중치를 </a:t>
            </a:r>
            <a:r>
              <a:rPr lang="en-US" altLang="ko-KR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np.random.normal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(0, 1, n\V)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를 통해</a:t>
            </a: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15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개 임의 생성하여 수치 미분을 출력</a:t>
            </a: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그래프에서 검은색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 w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(w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2 *3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으로 원소가 총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6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개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)</a:t>
            </a:r>
          </a:p>
          <a:p>
            <a:pPr algn="ctr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파란색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 v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(v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3*3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으로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원소가 총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9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개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)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E3D6F5-282F-4DDD-9466-2380850E9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" y="1775765"/>
            <a:ext cx="5992119" cy="50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17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687573" y="1361230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7.2.4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미분법에 의한 경사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하강법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9F549-B5D2-4CF1-B9F5-FC461A9DFE43}"/>
              </a:ext>
            </a:extLst>
          </p:cNvPr>
          <p:cNvSpPr txBox="1"/>
          <p:nvPr/>
        </p:nvSpPr>
        <p:spPr>
          <a:xfrm>
            <a:off x="687572" y="1936858"/>
            <a:ext cx="10666227" cy="40626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방금 만든 수치 미분 함수 </a:t>
            </a:r>
            <a:r>
              <a:rPr lang="en-US" altLang="ko-KR" sz="1600" dirty="0" err="1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dCE_FNN_num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를 통해 경사 하강법으로 분류 문제를 풀자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.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아래는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함수이다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b="1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Fit_FNN_num</a:t>
            </a:r>
            <a:r>
              <a:rPr lang="en-US" altLang="ko-KR" b="1" dirty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en-US" altLang="ko-KR" b="1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wv_init</a:t>
            </a:r>
            <a:r>
              <a:rPr lang="en-US" altLang="ko-KR" b="1" dirty="0">
                <a:latin typeface="a고딕13" panose="02020600000000000000" pitchFamily="18" charset="-127"/>
                <a:ea typeface="a고딕13" panose="02020600000000000000" pitchFamily="18" charset="-127"/>
              </a:rPr>
              <a:t>, M, K, </a:t>
            </a:r>
            <a:r>
              <a:rPr lang="en-US" altLang="ko-KR" b="1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x_train</a:t>
            </a:r>
            <a:r>
              <a:rPr lang="en-US" altLang="ko-KR" b="1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en-US" altLang="ko-KR" b="1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t_train</a:t>
            </a:r>
            <a:r>
              <a:rPr lang="en-US" altLang="ko-KR" b="1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en-US" altLang="ko-KR" b="1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x_test</a:t>
            </a:r>
            <a:r>
              <a:rPr lang="en-US" altLang="ko-KR" b="1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en-US" altLang="ko-KR" b="1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t_test</a:t>
            </a:r>
            <a:r>
              <a:rPr lang="en-US" altLang="ko-KR" b="1" dirty="0">
                <a:latin typeface="a고딕13" panose="02020600000000000000" pitchFamily="18" charset="-127"/>
                <a:ea typeface="a고딕13" panose="02020600000000000000" pitchFamily="18" charset="-127"/>
              </a:rPr>
              <a:t>, n, alpha)</a:t>
            </a:r>
          </a:p>
          <a:p>
            <a:pPr algn="ctr">
              <a:lnSpc>
                <a:spcPct val="130000"/>
              </a:lnSpc>
            </a:pPr>
            <a:endParaRPr lang="en-US" altLang="ko-KR" b="1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Wv_init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입력에 학습시키는 가중치의 초기값</a:t>
            </a: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X_test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en-US" altLang="ko-KR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t_test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테스트 데이터도 입력하여 학습 단계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(step)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별 테스트 데이터의 오차를 체크해</a:t>
            </a: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오버 피팅이 일어나고 있지 </a:t>
            </a:r>
            <a:r>
              <a:rPr lang="ko-KR" altLang="en-US" sz="1600" dirty="0" err="1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않은지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 확인</a:t>
            </a: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N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학습 단계 수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(step)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Alpha 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학습 상수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(learning rate)</a:t>
            </a:r>
          </a:p>
          <a:p>
            <a:pPr algn="ctr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출력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최적화된 매개 변수인 </a:t>
            </a:r>
            <a:r>
              <a:rPr lang="en-US" altLang="ko-KR" b="1" dirty="0" err="1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wvt</a:t>
            </a:r>
            <a:endParaRPr lang="en-US" altLang="ko-KR" sz="1600" b="1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just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767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3261979" y="190234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7.2.4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미분법에 의한 경사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하강법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54647E-EA0A-4FB8-88BE-37092926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08" y="1211998"/>
            <a:ext cx="5996629" cy="5531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7DAD27-98E0-4FA2-A405-7DC6521F7688}"/>
              </a:ext>
            </a:extLst>
          </p:cNvPr>
          <p:cNvSpPr txBox="1"/>
          <p:nvPr/>
        </p:nvSpPr>
        <p:spPr>
          <a:xfrm>
            <a:off x="6677247" y="1166279"/>
            <a:ext cx="5039832" cy="5139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(A)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부분의 </a:t>
            </a:r>
            <a:r>
              <a:rPr lang="en-US" altLang="ko-KR" sz="2000" b="1" dirty="0">
                <a:latin typeface="a고딕13" panose="02020600000000000000" pitchFamily="18" charset="-127"/>
                <a:ea typeface="a고딕13" panose="02020600000000000000" pitchFamily="18" charset="-127"/>
              </a:rPr>
              <a:t>for I in range (n)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N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번 동안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for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문을 돌면서 </a:t>
            </a:r>
            <a:r>
              <a:rPr lang="en-US" altLang="ko-KR" dirty="0" err="1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dCE_FNN_num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함수 실행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즉 </a:t>
            </a:r>
            <a:r>
              <a:rPr lang="ko-KR" altLang="en-US" dirty="0"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학습 단계 수 만큼 수치 미분 함수 시행하여 매개 변수를 갱신</a:t>
            </a:r>
            <a:endParaRPr lang="en-US" altLang="ko-KR" dirty="0"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endParaRPr lang="en-US" altLang="ko-KR" dirty="0"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Err_train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[</a:t>
            </a:r>
            <a:r>
              <a:rPr lang="en-US" altLang="ko-KR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i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], </a:t>
            </a:r>
            <a:r>
              <a:rPr lang="en-US" altLang="ko-KR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err_test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[</a:t>
            </a:r>
            <a:r>
              <a:rPr lang="en-US" altLang="ko-KR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i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]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훈련 데이터와 테스트 데이터에 대해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CE_FNN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함수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즉 </a:t>
            </a:r>
            <a:r>
              <a:rPr lang="ko-KR" altLang="en-US" dirty="0"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평균 교차 엔트로피 오차 계산 </a:t>
            </a:r>
            <a:endParaRPr lang="en-US" altLang="ko-KR" dirty="0"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endParaRPr lang="en-US" altLang="ko-KR" dirty="0"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endParaRPr lang="en-US" altLang="ko-KR" dirty="0"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endParaRPr lang="en-US" altLang="ko-KR" dirty="0"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endParaRPr lang="en-US" altLang="ko-KR" dirty="0"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아래는 실행하는 데 걸린 시간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(1000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번 매개 변수 갱신하는데 걸린 시간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)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FA4940-9A95-41B0-B867-2FBF9BB4F5C0}"/>
              </a:ext>
            </a:extLst>
          </p:cNvPr>
          <p:cNvSpPr/>
          <p:nvPr/>
        </p:nvSpPr>
        <p:spPr>
          <a:xfrm>
            <a:off x="1174987" y="3092658"/>
            <a:ext cx="5374706" cy="106467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6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2624136" y="2255542"/>
            <a:ext cx="5329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 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‘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뉴런 모델＇ 단위로 구축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176B6-2469-4E63-906E-3948C55350CF}"/>
              </a:ext>
            </a:extLst>
          </p:cNvPr>
          <p:cNvSpPr txBox="1"/>
          <p:nvPr/>
        </p:nvSpPr>
        <p:spPr>
          <a:xfrm>
            <a:off x="2624137" y="3250747"/>
            <a:ext cx="8272464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뉴런 모델은 뇌의 신경 세포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(neuron)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에서 힌트를 얻어 만들어진 수학적 모델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실제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뇌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신경 세포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수학적 모델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뉴런이라고 칭하겠습니다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84A329-AAA3-458D-B53D-8AD14C79DCBD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D4CFB-AD14-4915-A532-8452D7B6894C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a고딕14" panose="02020600000000000000" pitchFamily="18" charset="-127"/>
                <a:ea typeface="a고딕14" panose="02020600000000000000" pitchFamily="18" charset="-127"/>
              </a:rPr>
              <a:t>뉴런 모델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64D2F-B907-4868-82D0-CA4D7FA8795C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9FAF42-BFE1-4DDE-B8BA-E5B2421FAA8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7.1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DD90D4-1187-4FE1-89B3-0FE9E0E1047C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47622C-D45A-48B3-9648-EA7AD915F10B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91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3261979" y="190234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7.2.4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미분법에 의한 경사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하강법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9DA045-0800-4DA1-BA25-8F123C3FE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5" y="1552196"/>
            <a:ext cx="5286375" cy="14763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59E7A87-142D-4C64-82EA-0C3A15212EAE}"/>
              </a:ext>
            </a:extLst>
          </p:cNvPr>
          <p:cNvGrpSpPr/>
          <p:nvPr/>
        </p:nvGrpSpPr>
        <p:grpSpPr>
          <a:xfrm>
            <a:off x="1481468" y="3140488"/>
            <a:ext cx="3329987" cy="3266849"/>
            <a:chOff x="1649899" y="3064819"/>
            <a:chExt cx="3329987" cy="326684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B4C75A0-1BC0-409B-82FC-5C8714973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17" t="10351" r="50000" b="6824"/>
            <a:stretch/>
          </p:blipFill>
          <p:spPr>
            <a:xfrm>
              <a:off x="1649899" y="3064819"/>
              <a:ext cx="3219813" cy="32668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6E004F-FB5A-47B8-81F4-86EC3E6D7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0286" y="3414487"/>
              <a:ext cx="2679600" cy="24981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EFD241-D59D-42B7-B8BE-9CA324B1E7DB}"/>
              </a:ext>
            </a:extLst>
          </p:cNvPr>
          <p:cNvSpPr txBox="1"/>
          <p:nvPr/>
        </p:nvSpPr>
        <p:spPr>
          <a:xfrm>
            <a:off x="6315739" y="1286382"/>
            <a:ext cx="5518298" cy="461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훈련데이터의 오차가 단조롭게 감소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일정 값으로 수렴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테스트 데이터의 오차 또한 일정하게 감소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오버피팅이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일어나지 않았다고 할 수 있음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** 400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단계 부근 학습이 수렴한 듯 보이나 급격히 학습이 진행되고 있음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무슨 일이 있었는지 가중치의 시간 변화도 살펴보자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BEC9BC-832F-4DDA-81B6-6A15899E45F3}"/>
              </a:ext>
            </a:extLst>
          </p:cNvPr>
          <p:cNvSpPr/>
          <p:nvPr/>
        </p:nvSpPr>
        <p:spPr>
          <a:xfrm>
            <a:off x="3091374" y="4142698"/>
            <a:ext cx="428003" cy="9821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D6BA7A89-C0B2-4F86-98DD-82EBA1801B24}"/>
              </a:ext>
            </a:extLst>
          </p:cNvPr>
          <p:cNvSpPr/>
          <p:nvPr/>
        </p:nvSpPr>
        <p:spPr>
          <a:xfrm>
            <a:off x="8458199" y="4252031"/>
            <a:ext cx="616689" cy="7261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3261979" y="190234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7.2.4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미분법에 의한 경사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하강법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E4C379-340C-4A41-A72D-1A2B9F0F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7" y="1667989"/>
            <a:ext cx="5701567" cy="145830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D2DFB-AAFF-4336-B5EB-439D3F5C6ECC}"/>
              </a:ext>
            </a:extLst>
          </p:cNvPr>
          <p:cNvGrpSpPr/>
          <p:nvPr/>
        </p:nvGrpSpPr>
        <p:grpSpPr>
          <a:xfrm>
            <a:off x="1746717" y="3315096"/>
            <a:ext cx="3011009" cy="2875303"/>
            <a:chOff x="7212115" y="3199302"/>
            <a:chExt cx="3011009" cy="28753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50B9E4-BE71-46B1-8A9C-00691F1AC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665" t="12079" r="4886" b="8998"/>
            <a:stretch/>
          </p:blipFill>
          <p:spPr>
            <a:xfrm>
              <a:off x="7212115" y="3199302"/>
              <a:ext cx="3011009" cy="287530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7FD569-FA5E-4A56-ACBD-0A15064A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3020" y="3500789"/>
              <a:ext cx="2306648" cy="226820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E7272E-DAE5-4721-8DFB-7693F083DC83}"/>
              </a:ext>
            </a:extLst>
          </p:cNvPr>
          <p:cNvSpPr txBox="1"/>
          <p:nvPr/>
        </p:nvSpPr>
        <p:spPr>
          <a:xfrm>
            <a:off x="6315739" y="1286382"/>
            <a:ext cx="5518298" cy="474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중간층의 가중치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w (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검정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출력층의 가중치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v (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파랑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0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주변의 기본 값으로 시작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각각 특정 값으로 수렴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** 400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단계 부근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C00000"/>
                </a:solidFill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각각의 가중치 그래프가 교차</a:t>
            </a:r>
            <a:endParaRPr lang="en-US" altLang="ko-KR" dirty="0">
              <a:solidFill>
                <a:srgbClr val="C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a고딕13" panose="02020600000000000000" pitchFamily="18" charset="-127"/>
                <a:ea typeface="a고딕13" panose="02020600000000000000" pitchFamily="18" charset="-127"/>
              </a:rPr>
              <a:t>가중치를 갱신하는 방향이 변화하는 것을 의미</a:t>
            </a:r>
            <a:endParaRPr lang="en-US" altLang="ko-KR" sz="2000" b="1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a고딕13" panose="02020600000000000000" pitchFamily="18" charset="-127"/>
                <a:ea typeface="a고딕13" panose="02020600000000000000" pitchFamily="18" charset="-127"/>
              </a:rPr>
              <a:t>= </a:t>
            </a:r>
            <a:r>
              <a:rPr lang="ko-KR" altLang="en-US" sz="2000" b="1" dirty="0">
                <a:latin typeface="a고딕13" panose="02020600000000000000" pitchFamily="18" charset="-127"/>
                <a:ea typeface="a고딕13" panose="02020600000000000000" pitchFamily="18" charset="-127"/>
              </a:rPr>
              <a:t>오차 함수의 기울기의 방향이 변화하는 것 의미</a:t>
            </a:r>
            <a:endParaRPr lang="en-US" altLang="ko-KR" sz="2000" b="1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왜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?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4C0B3F5-8E4D-4DC9-BF24-11949EBA2D64}"/>
              </a:ext>
            </a:extLst>
          </p:cNvPr>
          <p:cNvSpPr/>
          <p:nvPr/>
        </p:nvSpPr>
        <p:spPr>
          <a:xfrm>
            <a:off x="3091374" y="4001375"/>
            <a:ext cx="428003" cy="13786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C12FFC0-24A2-457B-8350-BB8F86A49E20}"/>
              </a:ext>
            </a:extLst>
          </p:cNvPr>
          <p:cNvSpPr/>
          <p:nvPr/>
        </p:nvSpPr>
        <p:spPr>
          <a:xfrm>
            <a:off x="8468832" y="3616583"/>
            <a:ext cx="606056" cy="744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5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3261979" y="190234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7.2.4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미분법에 의한 경사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하강법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E7272E-DAE5-4721-8DFB-7693F083DC83}"/>
              </a:ext>
            </a:extLst>
          </p:cNvPr>
          <p:cNvSpPr txBox="1"/>
          <p:nvPr/>
        </p:nvSpPr>
        <p:spPr>
          <a:xfrm>
            <a:off x="482007" y="966224"/>
            <a:ext cx="10390337" cy="82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*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왜 가중치를 갱신하는 방향이 변화했을까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? (=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왜 오차 함수의 기울기의 방향이 변화했을까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?)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97733-4E84-430C-B6E0-86E2898C9629}"/>
              </a:ext>
            </a:extLst>
          </p:cNvPr>
          <p:cNvSpPr txBox="1"/>
          <p:nvPr/>
        </p:nvSpPr>
        <p:spPr>
          <a:xfrm>
            <a:off x="861236" y="1974260"/>
            <a:ext cx="523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안장점</a:t>
            </a:r>
            <a:endParaRPr lang="en-US" altLang="ko-KR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3546B0-4351-4039-95D4-08E7606B1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67" t="10880" r="7500" b="8175"/>
          <a:stretch/>
        </p:blipFill>
        <p:spPr>
          <a:xfrm>
            <a:off x="5145710" y="2014425"/>
            <a:ext cx="6929780" cy="3830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4E5748-CE47-4EAD-BF11-F8E6F8F21DA6}"/>
              </a:ext>
            </a:extLst>
          </p:cNvPr>
          <p:cNvSpPr txBox="1"/>
          <p:nvPr/>
        </p:nvSpPr>
        <p:spPr>
          <a:xfrm>
            <a:off x="401266" y="2472448"/>
            <a:ext cx="4794621" cy="390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안장점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어느 방향은 계곡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다른 방향으로는 산이 되는 지점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어느 방향으로는 극소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다른 방향으로는 극대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앞에서 한 예시는 가중치가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15</a:t>
            </a:r>
            <a:r>
              <a:rPr lang="ko-KR" altLang="en-US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차원이였기에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그래프를 그릴 수는 없지만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차원이라고 가정하고 안장점을 그리면 오른쪽 그림과 같다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 algn="ctr">
              <a:lnSpc>
                <a:spcPct val="130000"/>
              </a:lnSpc>
              <a:buAutoNum type="arabicPeriod"/>
            </a:pP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경사 하강법에 따라 가중치는 </a:t>
            </a:r>
            <a:r>
              <a:rPr lang="ko-KR" altLang="en-US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극소으로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가지만</a:t>
            </a: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극소에 가까워질수록 기울기는 작아지고 갱신도 </a:t>
            </a:r>
            <a:r>
              <a:rPr lang="ko-KR" altLang="en-US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느려진다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algn="ctr">
              <a:lnSpc>
                <a:spcPct val="13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2.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어느 정도 진행 되면 점차 방향이 변화하고</a:t>
            </a: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갱신이 가속된다</a:t>
            </a:r>
          </a:p>
        </p:txBody>
      </p:sp>
    </p:spTree>
    <p:extLst>
      <p:ext uri="{BB962C8B-B14F-4D97-AF65-F5344CB8AC3E}">
        <p14:creationId xmlns:p14="http://schemas.microsoft.com/office/powerpoint/2010/main" val="39990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3261979" y="190234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7.2.4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미분법에 의한 경사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하강법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E7272E-DAE5-4721-8DFB-7693F083DC83}"/>
              </a:ext>
            </a:extLst>
          </p:cNvPr>
          <p:cNvSpPr txBox="1"/>
          <p:nvPr/>
        </p:nvSpPr>
        <p:spPr>
          <a:xfrm>
            <a:off x="482007" y="966224"/>
            <a:ext cx="10390337" cy="82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*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왜 가중치를 갱신하는 방향이 변화했을까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? (=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왜 오차 함수의 기울기의 방향이 변화했을까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?)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97733-4E84-430C-B6E0-86E2898C9629}"/>
              </a:ext>
            </a:extLst>
          </p:cNvPr>
          <p:cNvSpPr txBox="1"/>
          <p:nvPr/>
        </p:nvSpPr>
        <p:spPr>
          <a:xfrm>
            <a:off x="861236" y="1974260"/>
            <a:ext cx="523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안장점</a:t>
            </a:r>
            <a:endParaRPr lang="en-US" altLang="ko-KR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3546B0-4351-4039-95D4-08E7606B1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67" t="10880" r="7500" b="8175"/>
          <a:stretch/>
        </p:blipFill>
        <p:spPr>
          <a:xfrm>
            <a:off x="5145710" y="2014425"/>
            <a:ext cx="6929780" cy="3830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4E5748-CE47-4EAD-BF11-F8E6F8F21DA6}"/>
              </a:ext>
            </a:extLst>
          </p:cNvPr>
          <p:cNvSpPr txBox="1"/>
          <p:nvPr/>
        </p:nvSpPr>
        <p:spPr>
          <a:xfrm>
            <a:off x="666749" y="2577998"/>
            <a:ext cx="3912567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*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신경망의 경우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비선형성이 강하여 방금 한 예제처럼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오른쪽 그림처럼 되어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학습이 수렴하더라도 계속 진행하면 학습이 단숨에 진행되는 경우가 많아서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학습 단계수를 결정하는 것은 어렵다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419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3261979" y="190234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7.2.4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미분법에 의한 경사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하강법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E7272E-DAE5-4721-8DFB-7693F083DC83}"/>
              </a:ext>
            </a:extLst>
          </p:cNvPr>
          <p:cNvSpPr txBox="1"/>
          <p:nvPr/>
        </p:nvSpPr>
        <p:spPr>
          <a:xfrm>
            <a:off x="686518" y="1273055"/>
            <a:ext cx="1039033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데이터 공간을 클래스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0,1,2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로 나누는 경계선 표시해보기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02A1AB-5BAB-4033-BF69-C41CD247D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790759"/>
            <a:ext cx="7435062" cy="4849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4313F6-A15A-4871-9AA1-AB8AFADE1328}"/>
              </a:ext>
            </a:extLst>
          </p:cNvPr>
          <p:cNvSpPr txBox="1"/>
          <p:nvPr/>
        </p:nvSpPr>
        <p:spPr>
          <a:xfrm>
            <a:off x="8181975" y="1790759"/>
            <a:ext cx="3439411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오차와 가중치를 통해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네트워크가 학습함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데이터를 클래스로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3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분류하는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경계선을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시각화하는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코드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각각의 카테고리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(0,1,2)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에서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0.5, 0.9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이상의 출력을 얻을 수 있는 영역을 등고선을 표시</a:t>
            </a:r>
          </a:p>
        </p:txBody>
      </p:sp>
    </p:spTree>
    <p:extLst>
      <p:ext uri="{BB962C8B-B14F-4D97-AF65-F5344CB8AC3E}">
        <p14:creationId xmlns:p14="http://schemas.microsoft.com/office/powerpoint/2010/main" val="2002928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3F27-9625-408E-BA33-48BE22976D82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1F4DD2-DDC2-4503-B162-2325F9DD3267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0E980-6842-4098-B728-194180B369C1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8AA-6F54-464E-840A-05E0E42935C5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88464-1DCC-4A79-AEEA-2E97BD77AE08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BE803-DF49-49E4-BB57-8B492713F1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C99E6-8A86-42AC-AF4E-52EBB6616249}"/>
              </a:ext>
            </a:extLst>
          </p:cNvPr>
          <p:cNvSpPr txBox="1"/>
          <p:nvPr/>
        </p:nvSpPr>
        <p:spPr>
          <a:xfrm>
            <a:off x="3261979" y="190234"/>
            <a:ext cx="426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7.2.4 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수치 미분법에 의한 경사 </a:t>
            </a:r>
            <a:r>
              <a:rPr lang="ko-KR" altLang="en-US" sz="2000" dirty="0" err="1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하강법</a:t>
            </a:r>
            <a:endParaRPr lang="ko-KR" altLang="en-US" sz="2000" dirty="0">
              <a:solidFill>
                <a:schemeClr val="accent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E7272E-DAE5-4721-8DFB-7693F083DC83}"/>
              </a:ext>
            </a:extLst>
          </p:cNvPr>
          <p:cNvSpPr txBox="1"/>
          <p:nvPr/>
        </p:nvSpPr>
        <p:spPr>
          <a:xfrm>
            <a:off x="686518" y="1273055"/>
            <a:ext cx="1039033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데이터 공간을 클래스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0,1,2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로 나누는 경계선 표시해보기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313F6-A15A-4871-9AA1-AB8AFADE1328}"/>
              </a:ext>
            </a:extLst>
          </p:cNvPr>
          <p:cNvSpPr txBox="1"/>
          <p:nvPr/>
        </p:nvSpPr>
        <p:spPr>
          <a:xfrm>
            <a:off x="8043752" y="2334932"/>
            <a:ext cx="3439411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  <a:sym typeface="Wingdings" panose="05000000000000000000" pitchFamily="2" charset="2"/>
              </a:rPr>
              <a:t>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테스트 데이터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X_test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en-US" altLang="ko-KR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T_test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에 대해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적용한 결과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오늘 한 것은 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수치 미분에 의한 </a:t>
            </a:r>
            <a:r>
              <a:rPr lang="ko-KR" altLang="en-US" dirty="0" err="1">
                <a:solidFill>
                  <a:schemeClr val="accent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경사하강법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다음주 이어질 내용은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편미분을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해석적으로 구하고 실행속도를 빠르게 하는 </a:t>
            </a:r>
            <a:r>
              <a:rPr lang="ko-KR" altLang="en-US" dirty="0">
                <a:solidFill>
                  <a:schemeClr val="accent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오차 역전파법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70709F-640A-4929-BFBF-C1D983E88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3" y="1938172"/>
            <a:ext cx="7606285" cy="41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04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56317-70D2-4CE2-8070-9189D9A44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572" y="1428049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Thank You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E98D50-73DC-4938-9CD3-D8110CF0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61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2D55F-C78A-49D2-A49E-FB508F055223}"/>
              </a:ext>
            </a:extLst>
          </p:cNvPr>
          <p:cNvSpPr txBox="1"/>
          <p:nvPr/>
        </p:nvSpPr>
        <p:spPr>
          <a:xfrm>
            <a:off x="709959" y="1480007"/>
            <a:ext cx="5329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7.1.1 </a:t>
            </a:r>
            <a:r>
              <a:rPr lang="ko-KR" altLang="en-US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신경 세포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FBBED3-7AE2-4983-9DBC-A37B4A9CF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57" y="2155825"/>
            <a:ext cx="7739968" cy="2946400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66874F7-C3BE-4ADE-8D61-16EF7030C65A}"/>
              </a:ext>
            </a:extLst>
          </p:cNvPr>
          <p:cNvSpPr/>
          <p:nvPr/>
        </p:nvSpPr>
        <p:spPr>
          <a:xfrm rot="2427095">
            <a:off x="2975546" y="3439802"/>
            <a:ext cx="2286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EA6CB-9751-4B21-8321-F10CC0E099CA}"/>
              </a:ext>
            </a:extLst>
          </p:cNvPr>
          <p:cNvSpPr txBox="1"/>
          <p:nvPr/>
        </p:nvSpPr>
        <p:spPr>
          <a:xfrm>
            <a:off x="2211512" y="399302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축삭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BC43-278F-4A22-B7EA-9CE39C020D35}"/>
              </a:ext>
            </a:extLst>
          </p:cNvPr>
          <p:cNvSpPr txBox="1"/>
          <p:nvPr/>
        </p:nvSpPr>
        <p:spPr>
          <a:xfrm>
            <a:off x="1221345" y="4548549"/>
            <a:ext cx="1754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: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신경 세포의 세포체에서 길게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뻗어나온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가지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축삭을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사용하여 전기적 펄스를 다른 신경 세포에 전달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22540-1D9A-462C-B75D-BF0F4F14F7B8}"/>
              </a:ext>
            </a:extLst>
          </p:cNvPr>
          <p:cNvSpPr txBox="1"/>
          <p:nvPr/>
        </p:nvSpPr>
        <p:spPr>
          <a:xfrm>
            <a:off x="4218718" y="5333379"/>
            <a:ext cx="274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시냅스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축삭은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시냅스라는 인터페이스를 통해 펄스를 다음 신경 세포에 전달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214EB7F-3333-403F-BDA5-CAC0D85119F6}"/>
              </a:ext>
            </a:extLst>
          </p:cNvPr>
          <p:cNvSpPr/>
          <p:nvPr/>
        </p:nvSpPr>
        <p:spPr>
          <a:xfrm rot="19831525">
            <a:off x="4603247" y="4911356"/>
            <a:ext cx="257491" cy="365315"/>
          </a:xfrm>
          <a:prstGeom prst="downArrow">
            <a:avLst>
              <a:gd name="adj1" fmla="val 4580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79481D-0090-4B6D-B10E-9968ADBB02FE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980DC8-4F15-4037-BA6B-0FD9F90595E9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a고딕14" panose="02020600000000000000" pitchFamily="18" charset="-127"/>
                <a:ea typeface="a고딕14" panose="02020600000000000000" pitchFamily="18" charset="-127"/>
              </a:rPr>
              <a:t>뉴런 모델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D41F7-54E9-44EF-BC7F-76DE7D6CEF6A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AE02DD-CC4C-4E70-B21B-6847EA2A4CF5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7.1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89B1D3-4229-48D1-BD1A-FCBE8DB7AE2F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91E0FEB-2A80-4DB8-969D-68E59D7CACB0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722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CB268E-5E5B-495F-AB6A-C5EC9AF47FE9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3AAF3C-C66F-4AE9-A7B1-98744BC3D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063" y="464903"/>
            <a:ext cx="6348945" cy="5891447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A6D0872-995E-4A91-95D4-50A4AD18DF7B}"/>
              </a:ext>
            </a:extLst>
          </p:cNvPr>
          <p:cNvSpPr/>
          <p:nvPr/>
        </p:nvSpPr>
        <p:spPr>
          <a:xfrm rot="4065882">
            <a:off x="5475190" y="1367867"/>
            <a:ext cx="33213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CE7D1-A58B-467B-B262-F25A700272AC}"/>
              </a:ext>
            </a:extLst>
          </p:cNvPr>
          <p:cNvSpPr txBox="1"/>
          <p:nvPr/>
        </p:nvSpPr>
        <p:spPr>
          <a:xfrm>
            <a:off x="328659" y="1526224"/>
            <a:ext cx="4391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다른 신경 세포의 전기 펄스에 의해 세포 내부의 막 전위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전기적 레벨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가 증감하는데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이때 얼마나 오르고 내릴지는 </a:t>
            </a:r>
            <a:r>
              <a:rPr lang="ko-KR" altLang="en-US" sz="1600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시냅스의 전달 강도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에 따라 다르다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6D67D-C970-4E9D-BA32-BF5D6FED2E37}"/>
              </a:ext>
            </a:extLst>
          </p:cNvPr>
          <p:cNvSpPr txBox="1"/>
          <p:nvPr/>
        </p:nvSpPr>
        <p:spPr>
          <a:xfrm>
            <a:off x="328659" y="2620222"/>
            <a:ext cx="4391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막 전위가 일정한 값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한계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을 초과하면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그 세포는 전기적 펄스를 출력하고 이는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축삭을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타고 다음 신경 세포로 전달된다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548CAA-068D-462D-BB88-576ACB96D970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a고딕14" panose="02020600000000000000" pitchFamily="18" charset="-127"/>
                <a:ea typeface="a고딕14" panose="02020600000000000000" pitchFamily="18" charset="-127"/>
              </a:rPr>
              <a:t>뉴런 모델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B7667B-D287-436A-BA96-D834C7AF1385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355927-07EB-4CDC-AB2F-7A57F559412A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7.1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E58984-B91C-4C07-8A0F-084DC3134B4C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A30435-31DF-4ED1-A9BB-CAD6C498D4B3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E0784-E14F-4920-96D1-3DB04F263B70}"/>
              </a:ext>
            </a:extLst>
          </p:cNvPr>
          <p:cNvSpPr txBox="1"/>
          <p:nvPr/>
        </p:nvSpPr>
        <p:spPr>
          <a:xfrm>
            <a:off x="2771778" y="240209"/>
            <a:ext cx="611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신경 세포의 움직임을 단순화한 수학적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386817-1308-42A9-8070-2FE9C3D5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87" y="985053"/>
            <a:ext cx="7071963" cy="584910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7407222-0389-4237-AB11-EFDE1018FF30}"/>
              </a:ext>
            </a:extLst>
          </p:cNvPr>
          <p:cNvSpPr/>
          <p:nvPr/>
        </p:nvSpPr>
        <p:spPr>
          <a:xfrm rot="10800000">
            <a:off x="2538762" y="2072577"/>
            <a:ext cx="828675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0D86C-7F6A-4CF7-B737-607772DA85C1}"/>
              </a:ext>
            </a:extLst>
          </p:cNvPr>
          <p:cNvSpPr txBox="1"/>
          <p:nvPr/>
        </p:nvSpPr>
        <p:spPr>
          <a:xfrm>
            <a:off x="286098" y="1886394"/>
            <a:ext cx="2190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입력 값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: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양수와 음수 값을 가질 수 있는 실수</a:t>
            </a: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여기서는 입력 값이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개라고 가정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C45CDAF-BD67-46EB-B0CE-17B0D4504BBF}"/>
              </a:ext>
            </a:extLst>
          </p:cNvPr>
          <p:cNvSpPr/>
          <p:nvPr/>
        </p:nvSpPr>
        <p:spPr>
          <a:xfrm rot="20151267">
            <a:off x="5743575" y="1562100"/>
            <a:ext cx="74295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BAFAF-C8CE-45D3-93D4-65BFD7A4C41D}"/>
              </a:ext>
            </a:extLst>
          </p:cNvPr>
          <p:cNvSpPr txBox="1"/>
          <p:nvPr/>
        </p:nvSpPr>
        <p:spPr>
          <a:xfrm>
            <a:off x="6601664" y="1255035"/>
            <a:ext cx="3020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가중치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(=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시냅스 전달 강도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C22F15D-3FC6-45C0-BC88-4EE6A567E6D5}"/>
              </a:ext>
            </a:extLst>
          </p:cNvPr>
          <p:cNvSpPr/>
          <p:nvPr/>
        </p:nvSpPr>
        <p:spPr>
          <a:xfrm>
            <a:off x="4781550" y="3550907"/>
            <a:ext cx="4419600" cy="51435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5B098DD-DBF5-40D0-B919-4ACB8FABA6F0}"/>
              </a:ext>
            </a:extLst>
          </p:cNvPr>
          <p:cNvSpPr/>
          <p:nvPr/>
        </p:nvSpPr>
        <p:spPr>
          <a:xfrm>
            <a:off x="9201150" y="3590925"/>
            <a:ext cx="533400" cy="213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2C89B-D4A7-4B65-AD4F-9585BDF0B5BF}"/>
              </a:ext>
            </a:extLst>
          </p:cNvPr>
          <p:cNvSpPr txBox="1"/>
          <p:nvPr/>
        </p:nvSpPr>
        <p:spPr>
          <a:xfrm>
            <a:off x="9838873" y="3035794"/>
            <a:ext cx="19408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입력 총합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(=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막 전위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</a:p>
          <a:p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입력 총합은 입력에 가중치를 곱한 것의 합이다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더미 입력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x2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덕분에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a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는 아래 식처럼 간단히 쓸 수 있다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2F301B9-46FD-47C2-A798-4FA949DCA218}"/>
              </a:ext>
            </a:extLst>
          </p:cNvPr>
          <p:cNvSpPr/>
          <p:nvPr/>
        </p:nvSpPr>
        <p:spPr>
          <a:xfrm rot="8264482">
            <a:off x="3501235" y="3732528"/>
            <a:ext cx="1748717" cy="26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31515B-0901-429E-9470-6BA9B4EE3026}"/>
              </a:ext>
            </a:extLst>
          </p:cNvPr>
          <p:cNvSpPr txBox="1"/>
          <p:nvPr/>
        </p:nvSpPr>
        <p:spPr>
          <a:xfrm>
            <a:off x="-11813" y="4616173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W2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는 절편을 나타내는 매개변수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(bias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매개변수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),</a:t>
            </a:r>
          </a:p>
          <a:p>
            <a:pPr algn="ctr"/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X2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는 항상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을 갖는 더미 입력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(bias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입력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).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endParaRPr lang="en-US" altLang="ko-KR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AFCD2-5717-4077-9ACD-646D82BED65F}"/>
                  </a:ext>
                </a:extLst>
              </p:cNvPr>
              <p:cNvSpPr txBox="1"/>
              <p:nvPr/>
            </p:nvSpPr>
            <p:spPr>
              <a:xfrm>
                <a:off x="10092717" y="5460832"/>
                <a:ext cx="1433113" cy="778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AFCD2-5717-4077-9ACD-646D82BED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717" y="5460832"/>
                <a:ext cx="1433113" cy="778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2C1B1C-E851-4881-92B5-CAD5C8934574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CA4EF2-25BD-4AF1-8CD4-1FD52F5CE17C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a고딕14" panose="02020600000000000000" pitchFamily="18" charset="-127"/>
                <a:ea typeface="a고딕14" panose="02020600000000000000" pitchFamily="18" charset="-127"/>
              </a:rPr>
              <a:t>뉴런 모델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AF6EB4-1142-4F87-87AF-DE588A883F1C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6EBAAA-6D4A-4B7A-B696-2195AD23193B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7.1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D71259-13AD-4327-AD36-0D704C36C490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13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6" grpId="0"/>
      <p:bldP spid="10" grpId="0" animBg="1"/>
      <p:bldP spid="11" grpId="0" animBg="1"/>
      <p:bldP spid="19" grpId="0"/>
      <p:bldP spid="20" grpId="0" animBg="1"/>
      <p:bldP spid="2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BC43-278F-4A22-B7EA-9CE39C020D35}"/>
              </a:ext>
            </a:extLst>
          </p:cNvPr>
          <p:cNvSpPr txBox="1"/>
          <p:nvPr/>
        </p:nvSpPr>
        <p:spPr>
          <a:xfrm>
            <a:off x="5733192" y="1974664"/>
            <a:ext cx="6256637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입력 총합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를 </a:t>
            </a:r>
            <a:r>
              <a:rPr lang="ko-KR" altLang="en-US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시그모이드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 함수에 적용시킨 것을 </a:t>
            </a:r>
            <a:r>
              <a:rPr lang="ko-KR" altLang="en-US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출력값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y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라 할 때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Y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는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0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부터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1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까지의 연속된 값을 가진다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 (</a:t>
            </a:r>
            <a:r>
              <a:rPr lang="ko-KR" altLang="en-US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시그모이드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 함수 특징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22540-1D9A-462C-B75D-BF0F4F14F7B8}"/>
              </a:ext>
            </a:extLst>
          </p:cNvPr>
          <p:cNvSpPr txBox="1"/>
          <p:nvPr/>
        </p:nvSpPr>
        <p:spPr>
          <a:xfrm>
            <a:off x="1375934" y="4114332"/>
            <a:ext cx="9306782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신경 세포의 출력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실제 뇌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)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펄스를 보내거나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/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보내지 않는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과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과 같은 두 가지 값만 가진다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</a:rPr>
              <a:t>뉴런 모델 </a:t>
            </a: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</a:rPr>
              <a:t>수학적 모델</a:t>
            </a: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) </a:t>
            </a: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단위 시간당 펄스 수 </a:t>
            </a: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발화 빈도</a:t>
            </a: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)</a:t>
            </a:r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를 나타내고 있다</a:t>
            </a: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So, </a:t>
            </a:r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위 그래프처럼 </a:t>
            </a: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a</a:t>
            </a:r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가 양으로 클수록 </a:t>
            </a: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에 가까워지고 </a:t>
            </a: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a</a:t>
            </a:r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가 음으로 클수록 </a:t>
            </a: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0</a:t>
            </a:r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에 가까워진다</a:t>
            </a:r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.</a:t>
            </a:r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  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6D6A9F-2537-43EC-9E28-108DD0647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8" t="53579" r="6061" b="4478"/>
          <a:stretch/>
        </p:blipFill>
        <p:spPr>
          <a:xfrm>
            <a:off x="754621" y="1305864"/>
            <a:ext cx="4655580" cy="24532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7EA37A-9FB7-4390-A41A-C456F259CE46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974978-2BFD-4CFC-870E-E9E73594B954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a고딕14" panose="02020600000000000000" pitchFamily="18" charset="-127"/>
                <a:ea typeface="a고딕14" panose="02020600000000000000" pitchFamily="18" charset="-127"/>
              </a:rPr>
              <a:t>뉴런 모델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274B6D-FAE4-469B-9CFB-A3B3C7A28FB1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1F68E-344F-4E6E-B7B6-C93E7B642DEF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7.1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ABEE27-A578-4E1E-A767-20F401974579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E51E96E-A9B0-4AE0-AB21-5F278A687FE7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4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178161-5710-40E0-ADE4-A8EA31001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5" t="6822" r="4758" b="4713"/>
          <a:stretch/>
        </p:blipFill>
        <p:spPr>
          <a:xfrm>
            <a:off x="2348199" y="1480358"/>
            <a:ext cx="6762750" cy="428397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0BC43-278F-4A22-B7EA-9CE39C020D35}"/>
              </a:ext>
            </a:extLst>
          </p:cNvPr>
          <p:cNvSpPr txBox="1"/>
          <p:nvPr/>
        </p:nvSpPr>
        <p:spPr>
          <a:xfrm>
            <a:off x="3858913" y="855818"/>
            <a:ext cx="6256637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입력 총합</a:t>
            </a:r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(a)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와 뉴런 출력</a:t>
            </a:r>
            <a:r>
              <a:rPr lang="en-US" altLang="ko-KR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(y)</a:t>
            </a:r>
            <a:r>
              <a:rPr lang="ko-KR" altLang="en-US" sz="2000" dirty="0">
                <a:solidFill>
                  <a:schemeClr val="accent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의 관계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22540-1D9A-462C-B75D-BF0F4F14F7B8}"/>
              </a:ext>
            </a:extLst>
          </p:cNvPr>
          <p:cNvSpPr txBox="1"/>
          <p:nvPr/>
        </p:nvSpPr>
        <p:spPr>
          <a:xfrm>
            <a:off x="8463204" y="2120052"/>
            <a:ext cx="3652596" cy="411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출력은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입력 총합의 평면을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시그모이드</a:t>
            </a:r>
            <a:r>
              <a:rPr lang="ko-KR" altLang="en-US" sz="1600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함수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에 적용시킨 것이기에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출력 형태는 입력 총합의 평면을 범위 </a:t>
            </a:r>
            <a:r>
              <a:rPr lang="en-US" altLang="ko-KR" sz="1600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0~1 </a:t>
            </a:r>
            <a:r>
              <a:rPr lang="ko-KR" altLang="en-US" sz="1600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사이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에 눌러 뭉갠 모양이 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입력 총합이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0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인 직선상의 입력은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출력에서는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0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과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1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의 중간인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0.5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가 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시그모이드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함수 특징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  <a:endParaRPr lang="ko-KR" altLang="en-US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028C6-9E22-47B3-9BD9-8995AABE9599}"/>
              </a:ext>
            </a:extLst>
          </p:cNvPr>
          <p:cNvSpPr txBox="1"/>
          <p:nvPr/>
        </p:nvSpPr>
        <p:spPr>
          <a:xfrm>
            <a:off x="76200" y="4826604"/>
            <a:ext cx="2919743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뉴런 모델은 입력 공간을 선으로 나누고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그 직선으로 나누어지는 한쪽 영역은 양수 값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다른 한쪽 영역은 음수 값을 가진다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32C58F-5537-4F86-8CDE-AFC8D39DC48D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93D13-A6EE-4ED9-9D9D-AA20BC704449}"/>
              </a:ext>
            </a:extLst>
          </p:cNvPr>
          <p:cNvSpPr txBox="1"/>
          <p:nvPr/>
        </p:nvSpPr>
        <p:spPr>
          <a:xfrm>
            <a:off x="666749" y="186910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a고딕14" panose="02020600000000000000" pitchFamily="18" charset="-127"/>
                <a:ea typeface="a고딕14" panose="02020600000000000000" pitchFamily="18" charset="-127"/>
              </a:rPr>
              <a:t>뉴런 모델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0FE047-5287-4F43-882A-0171754608E4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신경망과 </a:t>
            </a:r>
            <a:r>
              <a:rPr lang="ko-KR" altLang="en-US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딥러닝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013A37-D1A8-46CD-AE7E-823CDE16027C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7.1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8D4B74-A7B1-41EC-A535-746E88547115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8DF329-65A1-44B1-8B6F-71C94B0B1DE3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742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3161</Words>
  <Application>Microsoft Office PowerPoint</Application>
  <PresentationFormat>와이드스크린</PresentationFormat>
  <Paragraphs>618</Paragraphs>
  <Slides>46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Arial</vt:lpstr>
      <vt:lpstr>Wingdings</vt:lpstr>
      <vt:lpstr>a고딕14</vt:lpstr>
      <vt:lpstr>a고딕12</vt:lpstr>
      <vt:lpstr>Cambria Math</vt:lpstr>
      <vt:lpstr>a고딕15</vt:lpstr>
      <vt:lpstr>맑은 고딕</vt:lpstr>
      <vt:lpstr>Aharoni</vt:lpstr>
      <vt:lpstr>a고딕13</vt:lpstr>
      <vt:lpstr>Office 테마</vt:lpstr>
      <vt:lpstr>7단원 신경망, 딥러닝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7단원 신경망, 딥러닝</dc:title>
  <dc:creator>user</dc:creator>
  <cp:lastModifiedBy>user</cp:lastModifiedBy>
  <cp:revision>7</cp:revision>
  <dcterms:created xsi:type="dcterms:W3CDTF">2019-01-14T01:27:45Z</dcterms:created>
  <dcterms:modified xsi:type="dcterms:W3CDTF">2019-01-15T07:06:31Z</dcterms:modified>
</cp:coreProperties>
</file>